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50"/>
  </p:notesMasterIdLst>
  <p:handoutMasterIdLst>
    <p:handoutMasterId r:id="rId51"/>
  </p:handoutMasterIdLst>
  <p:sldIdLst>
    <p:sldId id="331" r:id="rId3"/>
    <p:sldId id="866" r:id="rId4"/>
    <p:sldId id="890" r:id="rId5"/>
    <p:sldId id="919" r:id="rId6"/>
    <p:sldId id="916" r:id="rId7"/>
    <p:sldId id="889" r:id="rId8"/>
    <p:sldId id="872" r:id="rId9"/>
    <p:sldId id="893" r:id="rId10"/>
    <p:sldId id="874" r:id="rId11"/>
    <p:sldId id="894" r:id="rId12"/>
    <p:sldId id="895" r:id="rId13"/>
    <p:sldId id="829" r:id="rId14"/>
    <p:sldId id="877" r:id="rId15"/>
    <p:sldId id="841" r:id="rId16"/>
    <p:sldId id="897" r:id="rId17"/>
    <p:sldId id="842" r:id="rId18"/>
    <p:sldId id="843" r:id="rId19"/>
    <p:sldId id="910" r:id="rId20"/>
    <p:sldId id="898" r:id="rId21"/>
    <p:sldId id="903" r:id="rId22"/>
    <p:sldId id="911" r:id="rId23"/>
    <p:sldId id="909" r:id="rId24"/>
    <p:sldId id="912" r:id="rId25"/>
    <p:sldId id="922" r:id="rId26"/>
    <p:sldId id="904" r:id="rId27"/>
    <p:sldId id="931" r:id="rId28"/>
    <p:sldId id="905" r:id="rId29"/>
    <p:sldId id="927" r:id="rId30"/>
    <p:sldId id="907" r:id="rId31"/>
    <p:sldId id="926" r:id="rId32"/>
    <p:sldId id="928" r:id="rId33"/>
    <p:sldId id="929" r:id="rId34"/>
    <p:sldId id="899" r:id="rId35"/>
    <p:sldId id="901" r:id="rId36"/>
    <p:sldId id="913" r:id="rId37"/>
    <p:sldId id="902" r:id="rId38"/>
    <p:sldId id="914" r:id="rId39"/>
    <p:sldId id="845" r:id="rId40"/>
    <p:sldId id="930" r:id="rId41"/>
    <p:sldId id="923" r:id="rId42"/>
    <p:sldId id="925" r:id="rId43"/>
    <p:sldId id="915" r:id="rId44"/>
    <p:sldId id="924" r:id="rId45"/>
    <p:sldId id="858" r:id="rId46"/>
    <p:sldId id="846" r:id="rId47"/>
    <p:sldId id="844" r:id="rId48"/>
    <p:sldId id="864"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guide id="3" pos="2209" userDrawn="1">
          <p15:clr>
            <a:srgbClr val="A4A3A4"/>
          </p15:clr>
        </p15:guide>
        <p15:guide id="4" orient="horz"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6D"/>
    <a:srgbClr val="F9B3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8" autoAdjust="0"/>
    <p:restoredTop sz="93804" autoAdjust="0"/>
  </p:normalViewPr>
  <p:slideViewPr>
    <p:cSldViewPr>
      <p:cViewPr varScale="1">
        <p:scale>
          <a:sx n="109" d="100"/>
          <a:sy n="109" d="100"/>
        </p:scale>
        <p:origin x="1476" y="108"/>
      </p:cViewPr>
      <p:guideLst>
        <p:guide orient="horz" pos="2160"/>
        <p:guide pos="2880"/>
      </p:guideLst>
    </p:cSldViewPr>
  </p:slideViewPr>
  <p:notesTextViewPr>
    <p:cViewPr>
      <p:scale>
        <a:sx n="1" d="1"/>
        <a:sy n="1" d="1"/>
      </p:scale>
      <p:origin x="0" y="0"/>
    </p:cViewPr>
  </p:notesTextViewPr>
  <p:sorterViewPr>
    <p:cViewPr>
      <p:scale>
        <a:sx n="44" d="100"/>
        <a:sy n="44" d="100"/>
      </p:scale>
      <p:origin x="0" y="-2512"/>
    </p:cViewPr>
  </p:sorterViewPr>
  <p:notesViewPr>
    <p:cSldViewPr>
      <p:cViewPr varScale="1">
        <p:scale>
          <a:sx n="87" d="100"/>
          <a:sy n="87" d="100"/>
        </p:scale>
        <p:origin x="-1950" y="-72"/>
      </p:cViewPr>
      <p:guideLst>
        <p:guide orient="horz" pos="2909"/>
        <p:guide pos="2208"/>
        <p:guide pos="2209"/>
        <p:guide orient="horz"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46681-4E65-4AEE-9A3D-25652F3DB552}" type="doc">
      <dgm:prSet loTypeId="urn:microsoft.com/office/officeart/2005/8/layout/bProcess3" loCatId="process" qsTypeId="urn:microsoft.com/office/officeart/2005/8/quickstyle/simple1" qsCatId="simple" csTypeId="urn:microsoft.com/office/officeart/2005/8/colors/accent1_2" csCatId="accent1" phldr="1"/>
      <dgm:spPr/>
    </dgm:pt>
    <dgm:pt modelId="{46EBAD83-266F-4BA3-89B3-CA76794D19EC}">
      <dgm:prSet phldrT="[Text]" custT="1"/>
      <dgm:spPr>
        <a:xfrm>
          <a:off x="234319" y="3348"/>
          <a:ext cx="1798919" cy="1079351"/>
        </a:xfr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100">
              <a:solidFill>
                <a:sysClr val="window" lastClr="FFFFFF"/>
              </a:solidFill>
              <a:latin typeface="Calibri"/>
              <a:ea typeface="+mn-ea"/>
              <a:cs typeface="+mn-cs"/>
            </a:rPr>
            <a:t>PI sends email to Dean </a:t>
          </a:r>
        </a:p>
      </dgm:t>
    </dgm:pt>
    <dgm:pt modelId="{3C42F9BE-F8BF-4E97-B9E2-922852D51F86}" type="parTrans" cxnId="{2E508499-CFFE-4E0E-B5B9-53A46F61CAF3}">
      <dgm:prSet/>
      <dgm:spPr/>
      <dgm:t>
        <a:bodyPr/>
        <a:lstStyle/>
        <a:p>
          <a:pPr algn="ctr"/>
          <a:endParaRPr lang="en-US"/>
        </a:p>
      </dgm:t>
    </dgm:pt>
    <dgm:pt modelId="{B5ACFBF3-D922-47B6-9408-D23C44CD3F23}" type="sibTrans" cxnId="{2E508499-CFFE-4E0E-B5B9-53A46F61CAF3}">
      <dgm:prSet/>
      <dgm:spPr>
        <a:xfrm>
          <a:off x="2031438" y="497304"/>
          <a:ext cx="383151" cy="91440"/>
        </a:xfrm>
        <a:noFill/>
        <a:ln w="9525" cap="flat" cmpd="sng" algn="ctr">
          <a:solidFill>
            <a:srgbClr val="549E39">
              <a:hueOff val="0"/>
              <a:satOff val="0"/>
              <a:lumOff val="0"/>
              <a:alphaOff val="0"/>
            </a:srgbClr>
          </a:solidFill>
          <a:prstDash val="solid"/>
          <a:tailEnd type="arrow"/>
        </a:ln>
        <a:effectLst/>
      </dgm:spPr>
      <dgm:t>
        <a:bodyPr/>
        <a:lstStyle/>
        <a:p>
          <a:pPr algn="ctr"/>
          <a:endParaRPr lang="en-US">
            <a:solidFill>
              <a:sysClr val="windowText" lastClr="000000">
                <a:hueOff val="0"/>
                <a:satOff val="0"/>
                <a:lumOff val="0"/>
                <a:alphaOff val="0"/>
              </a:sysClr>
            </a:solidFill>
            <a:latin typeface="Calibri"/>
            <a:ea typeface="+mn-ea"/>
            <a:cs typeface="+mn-cs"/>
          </a:endParaRPr>
        </a:p>
      </dgm:t>
    </dgm:pt>
    <dgm:pt modelId="{277022B5-4A97-41C8-8B20-9DB96635EE79}">
      <dgm:prSet phldrT="[Text]" custT="1"/>
      <dgm:spPr>
        <a:xfrm>
          <a:off x="2446990" y="3348"/>
          <a:ext cx="1798919" cy="1079351"/>
        </a:xfr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100">
              <a:solidFill>
                <a:sysClr val="window" lastClr="FFFFFF"/>
              </a:solidFill>
              <a:latin typeface="Calibri"/>
              <a:ea typeface="+mn-ea"/>
              <a:cs typeface="+mn-cs"/>
            </a:rPr>
            <a:t>Dean copies Sr. Associate Dean, Associate Dean for Research and Director of Research Administration on response</a:t>
          </a:r>
        </a:p>
      </dgm:t>
    </dgm:pt>
    <dgm:pt modelId="{AF2BAF61-D2C2-487F-BB35-7E5A0FEDA3CF}" type="parTrans" cxnId="{180B79FE-2AC8-4462-91ED-572D3F7A722A}">
      <dgm:prSet/>
      <dgm:spPr/>
      <dgm:t>
        <a:bodyPr/>
        <a:lstStyle/>
        <a:p>
          <a:pPr algn="ctr"/>
          <a:endParaRPr lang="en-US"/>
        </a:p>
      </dgm:t>
    </dgm:pt>
    <dgm:pt modelId="{394452CD-6945-466B-9D9D-911DFF1731A6}" type="sibTrans" cxnId="{180B79FE-2AC8-4462-91ED-572D3F7A722A}">
      <dgm:prSet/>
      <dgm:spPr>
        <a:xfrm>
          <a:off x="4244109" y="497304"/>
          <a:ext cx="383151" cy="91440"/>
        </a:xfrm>
        <a:noFill/>
        <a:ln w="9525" cap="flat" cmpd="sng" algn="ctr">
          <a:solidFill>
            <a:srgbClr val="549E39">
              <a:hueOff val="0"/>
              <a:satOff val="0"/>
              <a:lumOff val="0"/>
              <a:alphaOff val="0"/>
            </a:srgbClr>
          </a:solidFill>
          <a:prstDash val="solid"/>
          <a:tailEnd type="arrow"/>
        </a:ln>
        <a:effectLst/>
      </dgm:spPr>
      <dgm:t>
        <a:bodyPr/>
        <a:lstStyle/>
        <a:p>
          <a:pPr algn="ctr"/>
          <a:endParaRPr lang="en-US">
            <a:solidFill>
              <a:sysClr val="windowText" lastClr="000000">
                <a:hueOff val="0"/>
                <a:satOff val="0"/>
                <a:lumOff val="0"/>
                <a:alphaOff val="0"/>
              </a:sysClr>
            </a:solidFill>
            <a:latin typeface="Calibri"/>
            <a:ea typeface="+mn-ea"/>
            <a:cs typeface="+mn-cs"/>
          </a:endParaRPr>
        </a:p>
      </dgm:t>
    </dgm:pt>
    <dgm:pt modelId="{72251D77-57FC-4859-B387-9ADE109E038E}">
      <dgm:prSet phldrT="[Text]" custT="1"/>
      <dgm:spPr>
        <a:xfrm>
          <a:off x="4659661" y="3348"/>
          <a:ext cx="1798919" cy="1079351"/>
        </a:xfr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100">
              <a:solidFill>
                <a:sysClr val="window" lastClr="FFFFFF"/>
              </a:solidFill>
              <a:latin typeface="Calibri"/>
              <a:ea typeface="+mn-ea"/>
              <a:cs typeface="+mn-cs"/>
            </a:rPr>
            <a:t>If granted permission to proceed, PI works with Sr. Research Administrator to develop and finalize budget </a:t>
          </a:r>
        </a:p>
      </dgm:t>
    </dgm:pt>
    <dgm:pt modelId="{086C5ADB-59DF-4987-B387-6C90D23529B7}" type="parTrans" cxnId="{71953385-8768-4DD2-8CFC-46D5888745EB}">
      <dgm:prSet/>
      <dgm:spPr/>
      <dgm:t>
        <a:bodyPr/>
        <a:lstStyle/>
        <a:p>
          <a:pPr algn="ctr"/>
          <a:endParaRPr lang="en-US"/>
        </a:p>
      </dgm:t>
    </dgm:pt>
    <dgm:pt modelId="{48835677-B1B4-4F41-B585-B080CABBDBE7}" type="sibTrans" cxnId="{71953385-8768-4DD2-8CFC-46D5888745EB}">
      <dgm:prSet/>
      <dgm:spPr>
        <a:xfrm>
          <a:off x="1133779" y="1080900"/>
          <a:ext cx="4425341" cy="383151"/>
        </a:xfrm>
        <a:noFill/>
        <a:ln w="9525" cap="flat" cmpd="sng" algn="ctr">
          <a:solidFill>
            <a:srgbClr val="549E39">
              <a:hueOff val="0"/>
              <a:satOff val="0"/>
              <a:lumOff val="0"/>
              <a:alphaOff val="0"/>
            </a:srgbClr>
          </a:solidFill>
          <a:prstDash val="solid"/>
          <a:tailEnd type="arrow"/>
        </a:ln>
        <a:effectLst/>
      </dgm:spPr>
      <dgm:t>
        <a:bodyPr/>
        <a:lstStyle/>
        <a:p>
          <a:pPr algn="ctr"/>
          <a:endParaRPr lang="en-US">
            <a:solidFill>
              <a:sysClr val="windowText" lastClr="000000">
                <a:hueOff val="0"/>
                <a:satOff val="0"/>
                <a:lumOff val="0"/>
                <a:alphaOff val="0"/>
              </a:sysClr>
            </a:solidFill>
            <a:latin typeface="Calibri"/>
            <a:ea typeface="+mn-ea"/>
            <a:cs typeface="+mn-cs"/>
          </a:endParaRPr>
        </a:p>
      </dgm:t>
    </dgm:pt>
    <dgm:pt modelId="{BDD91B53-D896-4B6F-83D7-A7E7841E5CFB}">
      <dgm:prSet custT="1"/>
      <dgm:spPr>
        <a:xfrm>
          <a:off x="234319" y="1496451"/>
          <a:ext cx="1798919" cy="1079351"/>
        </a:xfr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100">
              <a:solidFill>
                <a:sysClr val="window" lastClr="FFFFFF"/>
              </a:solidFill>
              <a:latin typeface="Calibri"/>
              <a:ea typeface="+mn-ea"/>
              <a:cs typeface="+mn-cs"/>
            </a:rPr>
            <a:t>SRA sends final budget and budget narrative to DRA for review</a:t>
          </a:r>
        </a:p>
        <a:p>
          <a:pPr algn="ctr"/>
          <a:r>
            <a:rPr lang="en-US" sz="1100" b="1">
              <a:solidFill>
                <a:sysClr val="window" lastClr="FFFFFF"/>
              </a:solidFill>
              <a:latin typeface="Calibri"/>
              <a:ea typeface="+mn-ea"/>
              <a:cs typeface="+mn-cs"/>
            </a:rPr>
            <a:t>(Due: 10 Business days prior to sponsor deadline)</a:t>
          </a:r>
        </a:p>
      </dgm:t>
    </dgm:pt>
    <dgm:pt modelId="{4DD12338-19E2-43F1-B166-29FA967BF632}" type="parTrans" cxnId="{CAB7B9AE-00A7-48A1-985B-CFA1793D399A}">
      <dgm:prSet/>
      <dgm:spPr/>
      <dgm:t>
        <a:bodyPr/>
        <a:lstStyle/>
        <a:p>
          <a:pPr algn="ctr"/>
          <a:endParaRPr lang="en-US"/>
        </a:p>
      </dgm:t>
    </dgm:pt>
    <dgm:pt modelId="{323683E1-D323-4731-80E1-8CC00641675E}" type="sibTrans" cxnId="{CAB7B9AE-00A7-48A1-985B-CFA1793D399A}">
      <dgm:prSet/>
      <dgm:spPr>
        <a:xfrm>
          <a:off x="2031438" y="1990407"/>
          <a:ext cx="383151" cy="91440"/>
        </a:xfrm>
        <a:noFill/>
        <a:ln w="9525" cap="flat" cmpd="sng" algn="ctr">
          <a:solidFill>
            <a:srgbClr val="549E39">
              <a:hueOff val="0"/>
              <a:satOff val="0"/>
              <a:lumOff val="0"/>
              <a:alphaOff val="0"/>
            </a:srgbClr>
          </a:solidFill>
          <a:prstDash val="solid"/>
          <a:tailEnd type="arrow"/>
        </a:ln>
        <a:effectLst/>
      </dgm:spPr>
      <dgm:t>
        <a:bodyPr/>
        <a:lstStyle/>
        <a:p>
          <a:pPr algn="ctr"/>
          <a:endParaRPr lang="en-US">
            <a:solidFill>
              <a:sysClr val="windowText" lastClr="000000">
                <a:hueOff val="0"/>
                <a:satOff val="0"/>
                <a:lumOff val="0"/>
                <a:alphaOff val="0"/>
              </a:sysClr>
            </a:solidFill>
            <a:latin typeface="Calibri"/>
            <a:ea typeface="+mn-ea"/>
            <a:cs typeface="+mn-cs"/>
          </a:endParaRPr>
        </a:p>
      </dgm:t>
    </dgm:pt>
    <dgm:pt modelId="{A713DEAB-3E2B-425F-B2F9-9736539DECDB}">
      <dgm:prSet custT="1"/>
      <dgm:spPr>
        <a:xfrm>
          <a:off x="2446990" y="1496451"/>
          <a:ext cx="1798919" cy="1079351"/>
        </a:xfr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100">
              <a:solidFill>
                <a:sysClr val="window" lastClr="FFFFFF"/>
              </a:solidFill>
              <a:latin typeface="Calibri"/>
              <a:ea typeface="+mn-ea"/>
              <a:cs typeface="+mn-cs"/>
            </a:rPr>
            <a:t>DRA reviews and sends request  with final budget to Dean or requests additional information and/or adjustments as needed</a:t>
          </a:r>
        </a:p>
      </dgm:t>
    </dgm:pt>
    <dgm:pt modelId="{57C21E08-EC10-4B6E-BA28-2AC9F7F73D29}" type="parTrans" cxnId="{3876818F-A9A7-4CC4-9255-AE2A4818DAC1}">
      <dgm:prSet/>
      <dgm:spPr/>
      <dgm:t>
        <a:bodyPr/>
        <a:lstStyle/>
        <a:p>
          <a:pPr algn="ctr"/>
          <a:endParaRPr lang="en-US"/>
        </a:p>
      </dgm:t>
    </dgm:pt>
    <dgm:pt modelId="{732E9AE4-882B-48C6-A490-EC3EEA18B84D}" type="sibTrans" cxnId="{3876818F-A9A7-4CC4-9255-AE2A4818DAC1}">
      <dgm:prSet/>
      <dgm:spPr>
        <a:xfrm>
          <a:off x="4244109" y="1990407"/>
          <a:ext cx="383151" cy="91440"/>
        </a:xfrm>
        <a:noFill/>
        <a:ln w="9525" cap="flat" cmpd="sng" algn="ctr">
          <a:solidFill>
            <a:srgbClr val="549E39">
              <a:hueOff val="0"/>
              <a:satOff val="0"/>
              <a:lumOff val="0"/>
              <a:alphaOff val="0"/>
            </a:srgbClr>
          </a:solidFill>
          <a:prstDash val="solid"/>
          <a:tailEnd type="arrow"/>
        </a:ln>
        <a:effectLst/>
      </dgm:spPr>
      <dgm:t>
        <a:bodyPr/>
        <a:lstStyle/>
        <a:p>
          <a:pPr algn="ctr"/>
          <a:endParaRPr lang="en-US">
            <a:solidFill>
              <a:sysClr val="windowText" lastClr="000000">
                <a:hueOff val="0"/>
                <a:satOff val="0"/>
                <a:lumOff val="0"/>
                <a:alphaOff val="0"/>
              </a:sysClr>
            </a:solidFill>
            <a:latin typeface="Calibri"/>
            <a:ea typeface="+mn-ea"/>
            <a:cs typeface="+mn-cs"/>
          </a:endParaRPr>
        </a:p>
      </dgm:t>
    </dgm:pt>
    <dgm:pt modelId="{EF64FADA-C778-42AD-A4AC-005AEC2810EC}">
      <dgm:prSet custT="1"/>
      <dgm:spPr>
        <a:xfrm>
          <a:off x="4659661" y="1496451"/>
          <a:ext cx="1798919" cy="1079351"/>
        </a:xfr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100">
              <a:solidFill>
                <a:sysClr val="window" lastClr="FFFFFF"/>
              </a:solidFill>
              <a:latin typeface="Calibri"/>
              <a:ea typeface="+mn-ea"/>
              <a:cs typeface="+mn-cs"/>
            </a:rPr>
            <a:t>Dean will either approve or request additional information needed to render decision</a:t>
          </a:r>
        </a:p>
      </dgm:t>
    </dgm:pt>
    <dgm:pt modelId="{000F6708-66E1-4054-8EC8-4DB42AB3A49F}" type="parTrans" cxnId="{9415A03D-1C8E-4C9E-9DDC-48585C530CBD}">
      <dgm:prSet/>
      <dgm:spPr/>
      <dgm:t>
        <a:bodyPr/>
        <a:lstStyle/>
        <a:p>
          <a:pPr algn="ctr"/>
          <a:endParaRPr lang="en-US"/>
        </a:p>
      </dgm:t>
    </dgm:pt>
    <dgm:pt modelId="{F25AEE86-D9E9-4C25-B389-1CE1007AE4F6}" type="sibTrans" cxnId="{9415A03D-1C8E-4C9E-9DDC-48585C530CBD}">
      <dgm:prSet/>
      <dgm:spPr>
        <a:xfrm>
          <a:off x="1133779" y="2574003"/>
          <a:ext cx="4425341" cy="383151"/>
        </a:xfrm>
        <a:noFill/>
        <a:ln w="9525" cap="flat" cmpd="sng" algn="ctr">
          <a:solidFill>
            <a:srgbClr val="549E39">
              <a:hueOff val="0"/>
              <a:satOff val="0"/>
              <a:lumOff val="0"/>
              <a:alphaOff val="0"/>
            </a:srgbClr>
          </a:solidFill>
          <a:prstDash val="solid"/>
          <a:tailEnd type="arrow"/>
        </a:ln>
        <a:effectLst/>
      </dgm:spPr>
      <dgm:t>
        <a:bodyPr/>
        <a:lstStyle/>
        <a:p>
          <a:pPr algn="ctr"/>
          <a:endParaRPr lang="en-US">
            <a:solidFill>
              <a:sysClr val="windowText" lastClr="000000">
                <a:hueOff val="0"/>
                <a:satOff val="0"/>
                <a:lumOff val="0"/>
                <a:alphaOff val="0"/>
              </a:sysClr>
            </a:solidFill>
            <a:latin typeface="Calibri"/>
            <a:ea typeface="+mn-ea"/>
            <a:cs typeface="+mn-cs"/>
          </a:endParaRPr>
        </a:p>
      </dgm:t>
    </dgm:pt>
    <dgm:pt modelId="{D08F8020-6495-4F27-8EE5-68BD77B2A9CF}">
      <dgm:prSet custT="1"/>
      <dgm:spPr>
        <a:xfrm>
          <a:off x="234319" y="2989554"/>
          <a:ext cx="1798919" cy="1079351"/>
        </a:xfr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100">
              <a:solidFill>
                <a:sysClr val="window" lastClr="FFFFFF"/>
              </a:solidFill>
              <a:latin typeface="Calibri"/>
              <a:ea typeface="+mn-ea"/>
              <a:cs typeface="+mn-cs"/>
            </a:rPr>
            <a:t>If approved, SRA includes Dean's approval in CEHD &amp; OSP files</a:t>
          </a:r>
        </a:p>
      </dgm:t>
    </dgm:pt>
    <dgm:pt modelId="{D103A0EF-0ED4-4725-A555-05AFB057DA92}" type="sibTrans" cxnId="{44010C2E-5469-497C-B2B6-31BAD6E7C0AA}">
      <dgm:prSet/>
      <dgm:spPr/>
      <dgm:t>
        <a:bodyPr/>
        <a:lstStyle/>
        <a:p>
          <a:pPr algn="ctr"/>
          <a:endParaRPr lang="en-US"/>
        </a:p>
      </dgm:t>
    </dgm:pt>
    <dgm:pt modelId="{0231791F-E44B-43BA-B482-F33CA6FF56EE}" type="parTrans" cxnId="{44010C2E-5469-497C-B2B6-31BAD6E7C0AA}">
      <dgm:prSet/>
      <dgm:spPr/>
      <dgm:t>
        <a:bodyPr/>
        <a:lstStyle/>
        <a:p>
          <a:pPr algn="ctr"/>
          <a:endParaRPr lang="en-US"/>
        </a:p>
      </dgm:t>
    </dgm:pt>
    <dgm:pt modelId="{0A9B7238-BF6A-4CC4-A6CA-2DA94BDD66A8}" type="pres">
      <dgm:prSet presAssocID="{17446681-4E65-4AEE-9A3D-25652F3DB552}" presName="Name0" presStyleCnt="0">
        <dgm:presLayoutVars>
          <dgm:dir/>
          <dgm:resizeHandles val="exact"/>
        </dgm:presLayoutVars>
      </dgm:prSet>
      <dgm:spPr/>
    </dgm:pt>
    <dgm:pt modelId="{463A8FB9-923B-40B0-8EB8-19B03CB00DFC}" type="pres">
      <dgm:prSet presAssocID="{46EBAD83-266F-4BA3-89B3-CA76794D19EC}" presName="node" presStyleLbl="node1" presStyleIdx="0" presStyleCnt="7">
        <dgm:presLayoutVars>
          <dgm:bulletEnabled val="1"/>
        </dgm:presLayoutVars>
      </dgm:prSet>
      <dgm:spPr>
        <a:prstGeom prst="rect">
          <a:avLst/>
        </a:prstGeom>
      </dgm:spPr>
      <dgm:t>
        <a:bodyPr/>
        <a:lstStyle/>
        <a:p>
          <a:endParaRPr lang="en-US"/>
        </a:p>
      </dgm:t>
    </dgm:pt>
    <dgm:pt modelId="{A6BFE125-5FC0-4EDB-BBB2-1C47572A6207}" type="pres">
      <dgm:prSet presAssocID="{B5ACFBF3-D922-47B6-9408-D23C44CD3F23}" presName="sibTrans" presStyleLbl="sibTrans1D1" presStyleIdx="0" presStyleCnt="6"/>
      <dgm:spPr>
        <a:custGeom>
          <a:avLst/>
          <a:gdLst/>
          <a:ahLst/>
          <a:cxnLst/>
          <a:rect l="0" t="0" r="0" b="0"/>
          <a:pathLst>
            <a:path>
              <a:moveTo>
                <a:pt x="0" y="45720"/>
              </a:moveTo>
              <a:lnTo>
                <a:pt x="383151" y="45720"/>
              </a:lnTo>
            </a:path>
          </a:pathLst>
        </a:custGeom>
      </dgm:spPr>
      <dgm:t>
        <a:bodyPr/>
        <a:lstStyle/>
        <a:p>
          <a:endParaRPr lang="en-US"/>
        </a:p>
      </dgm:t>
    </dgm:pt>
    <dgm:pt modelId="{EF049658-25EB-4B46-856C-93AC39D78FFB}" type="pres">
      <dgm:prSet presAssocID="{B5ACFBF3-D922-47B6-9408-D23C44CD3F23}" presName="connectorText" presStyleLbl="sibTrans1D1" presStyleIdx="0" presStyleCnt="6"/>
      <dgm:spPr/>
      <dgm:t>
        <a:bodyPr/>
        <a:lstStyle/>
        <a:p>
          <a:endParaRPr lang="en-US"/>
        </a:p>
      </dgm:t>
    </dgm:pt>
    <dgm:pt modelId="{D07428EE-B507-4E80-A899-42A41264B6ED}" type="pres">
      <dgm:prSet presAssocID="{277022B5-4A97-41C8-8B20-9DB96635EE79}" presName="node" presStyleLbl="node1" presStyleIdx="1" presStyleCnt="7">
        <dgm:presLayoutVars>
          <dgm:bulletEnabled val="1"/>
        </dgm:presLayoutVars>
      </dgm:prSet>
      <dgm:spPr>
        <a:prstGeom prst="rect">
          <a:avLst/>
        </a:prstGeom>
      </dgm:spPr>
      <dgm:t>
        <a:bodyPr/>
        <a:lstStyle/>
        <a:p>
          <a:endParaRPr lang="en-US"/>
        </a:p>
      </dgm:t>
    </dgm:pt>
    <dgm:pt modelId="{86D2AE92-3584-49F7-89CD-E25F4BF77FEC}" type="pres">
      <dgm:prSet presAssocID="{394452CD-6945-466B-9D9D-911DFF1731A6}" presName="sibTrans" presStyleLbl="sibTrans1D1" presStyleIdx="1" presStyleCnt="6"/>
      <dgm:spPr>
        <a:custGeom>
          <a:avLst/>
          <a:gdLst/>
          <a:ahLst/>
          <a:cxnLst/>
          <a:rect l="0" t="0" r="0" b="0"/>
          <a:pathLst>
            <a:path>
              <a:moveTo>
                <a:pt x="0" y="45720"/>
              </a:moveTo>
              <a:lnTo>
                <a:pt x="383151" y="45720"/>
              </a:lnTo>
            </a:path>
          </a:pathLst>
        </a:custGeom>
      </dgm:spPr>
      <dgm:t>
        <a:bodyPr/>
        <a:lstStyle/>
        <a:p>
          <a:endParaRPr lang="en-US"/>
        </a:p>
      </dgm:t>
    </dgm:pt>
    <dgm:pt modelId="{7A74B434-1C55-4F91-AA19-A4F1AE4DED0E}" type="pres">
      <dgm:prSet presAssocID="{394452CD-6945-466B-9D9D-911DFF1731A6}" presName="connectorText" presStyleLbl="sibTrans1D1" presStyleIdx="1" presStyleCnt="6"/>
      <dgm:spPr/>
      <dgm:t>
        <a:bodyPr/>
        <a:lstStyle/>
        <a:p>
          <a:endParaRPr lang="en-US"/>
        </a:p>
      </dgm:t>
    </dgm:pt>
    <dgm:pt modelId="{D50BD78E-3ACC-4E63-8A12-D75ABF75FA45}" type="pres">
      <dgm:prSet presAssocID="{72251D77-57FC-4859-B387-9ADE109E038E}" presName="node" presStyleLbl="node1" presStyleIdx="2" presStyleCnt="7">
        <dgm:presLayoutVars>
          <dgm:bulletEnabled val="1"/>
        </dgm:presLayoutVars>
      </dgm:prSet>
      <dgm:spPr>
        <a:prstGeom prst="rect">
          <a:avLst/>
        </a:prstGeom>
      </dgm:spPr>
      <dgm:t>
        <a:bodyPr/>
        <a:lstStyle/>
        <a:p>
          <a:endParaRPr lang="en-US"/>
        </a:p>
      </dgm:t>
    </dgm:pt>
    <dgm:pt modelId="{7EE5978F-D080-4858-A4FF-24320FC95595}" type="pres">
      <dgm:prSet presAssocID="{48835677-B1B4-4F41-B585-B080CABBDBE7}" presName="sibTrans" presStyleLbl="sibTrans1D1" presStyleIdx="2" presStyleCnt="6"/>
      <dgm:spPr>
        <a:custGeom>
          <a:avLst/>
          <a:gdLst/>
          <a:ahLst/>
          <a:cxnLst/>
          <a:rect l="0" t="0" r="0" b="0"/>
          <a:pathLst>
            <a:path>
              <a:moveTo>
                <a:pt x="4425341" y="0"/>
              </a:moveTo>
              <a:lnTo>
                <a:pt x="4425341" y="208675"/>
              </a:lnTo>
              <a:lnTo>
                <a:pt x="0" y="208675"/>
              </a:lnTo>
              <a:lnTo>
                <a:pt x="0" y="383151"/>
              </a:lnTo>
            </a:path>
          </a:pathLst>
        </a:custGeom>
      </dgm:spPr>
      <dgm:t>
        <a:bodyPr/>
        <a:lstStyle/>
        <a:p>
          <a:endParaRPr lang="en-US"/>
        </a:p>
      </dgm:t>
    </dgm:pt>
    <dgm:pt modelId="{B9BE8C28-5BCA-4054-BB34-64DADE900D48}" type="pres">
      <dgm:prSet presAssocID="{48835677-B1B4-4F41-B585-B080CABBDBE7}" presName="connectorText" presStyleLbl="sibTrans1D1" presStyleIdx="2" presStyleCnt="6"/>
      <dgm:spPr/>
      <dgm:t>
        <a:bodyPr/>
        <a:lstStyle/>
        <a:p>
          <a:endParaRPr lang="en-US"/>
        </a:p>
      </dgm:t>
    </dgm:pt>
    <dgm:pt modelId="{F9D151BA-1127-4EFC-B191-47B14B265FC7}" type="pres">
      <dgm:prSet presAssocID="{BDD91B53-D896-4B6F-83D7-A7E7841E5CFB}" presName="node" presStyleLbl="node1" presStyleIdx="3" presStyleCnt="7">
        <dgm:presLayoutVars>
          <dgm:bulletEnabled val="1"/>
        </dgm:presLayoutVars>
      </dgm:prSet>
      <dgm:spPr>
        <a:prstGeom prst="rect">
          <a:avLst/>
        </a:prstGeom>
      </dgm:spPr>
      <dgm:t>
        <a:bodyPr/>
        <a:lstStyle/>
        <a:p>
          <a:endParaRPr lang="en-US"/>
        </a:p>
      </dgm:t>
    </dgm:pt>
    <dgm:pt modelId="{8FDFB04A-9B5A-41B3-9729-CACC13167508}" type="pres">
      <dgm:prSet presAssocID="{323683E1-D323-4731-80E1-8CC00641675E}" presName="sibTrans" presStyleLbl="sibTrans1D1" presStyleIdx="3" presStyleCnt="6"/>
      <dgm:spPr>
        <a:custGeom>
          <a:avLst/>
          <a:gdLst/>
          <a:ahLst/>
          <a:cxnLst/>
          <a:rect l="0" t="0" r="0" b="0"/>
          <a:pathLst>
            <a:path>
              <a:moveTo>
                <a:pt x="0" y="45720"/>
              </a:moveTo>
              <a:lnTo>
                <a:pt x="383151" y="45720"/>
              </a:lnTo>
            </a:path>
          </a:pathLst>
        </a:custGeom>
      </dgm:spPr>
      <dgm:t>
        <a:bodyPr/>
        <a:lstStyle/>
        <a:p>
          <a:endParaRPr lang="en-US"/>
        </a:p>
      </dgm:t>
    </dgm:pt>
    <dgm:pt modelId="{97474EF2-4498-4618-8B73-B14822479180}" type="pres">
      <dgm:prSet presAssocID="{323683E1-D323-4731-80E1-8CC00641675E}" presName="connectorText" presStyleLbl="sibTrans1D1" presStyleIdx="3" presStyleCnt="6"/>
      <dgm:spPr/>
      <dgm:t>
        <a:bodyPr/>
        <a:lstStyle/>
        <a:p>
          <a:endParaRPr lang="en-US"/>
        </a:p>
      </dgm:t>
    </dgm:pt>
    <dgm:pt modelId="{97906689-47B3-4161-89C7-F466A42BE66B}" type="pres">
      <dgm:prSet presAssocID="{A713DEAB-3E2B-425F-B2F9-9736539DECDB}" presName="node" presStyleLbl="node1" presStyleIdx="4" presStyleCnt="7">
        <dgm:presLayoutVars>
          <dgm:bulletEnabled val="1"/>
        </dgm:presLayoutVars>
      </dgm:prSet>
      <dgm:spPr>
        <a:prstGeom prst="rect">
          <a:avLst/>
        </a:prstGeom>
      </dgm:spPr>
      <dgm:t>
        <a:bodyPr/>
        <a:lstStyle/>
        <a:p>
          <a:endParaRPr lang="en-US"/>
        </a:p>
      </dgm:t>
    </dgm:pt>
    <dgm:pt modelId="{33F53430-19EE-41AB-B2AA-408FEEC0DADC}" type="pres">
      <dgm:prSet presAssocID="{732E9AE4-882B-48C6-A490-EC3EEA18B84D}" presName="sibTrans" presStyleLbl="sibTrans1D1" presStyleIdx="4" presStyleCnt="6"/>
      <dgm:spPr>
        <a:custGeom>
          <a:avLst/>
          <a:gdLst/>
          <a:ahLst/>
          <a:cxnLst/>
          <a:rect l="0" t="0" r="0" b="0"/>
          <a:pathLst>
            <a:path>
              <a:moveTo>
                <a:pt x="0" y="45720"/>
              </a:moveTo>
              <a:lnTo>
                <a:pt x="383151" y="45720"/>
              </a:lnTo>
            </a:path>
          </a:pathLst>
        </a:custGeom>
      </dgm:spPr>
      <dgm:t>
        <a:bodyPr/>
        <a:lstStyle/>
        <a:p>
          <a:endParaRPr lang="en-US"/>
        </a:p>
      </dgm:t>
    </dgm:pt>
    <dgm:pt modelId="{340708EE-B710-4C28-BA77-C17CD00B943F}" type="pres">
      <dgm:prSet presAssocID="{732E9AE4-882B-48C6-A490-EC3EEA18B84D}" presName="connectorText" presStyleLbl="sibTrans1D1" presStyleIdx="4" presStyleCnt="6"/>
      <dgm:spPr/>
      <dgm:t>
        <a:bodyPr/>
        <a:lstStyle/>
        <a:p>
          <a:endParaRPr lang="en-US"/>
        </a:p>
      </dgm:t>
    </dgm:pt>
    <dgm:pt modelId="{51EE281B-485B-4363-86FF-C4833F859177}" type="pres">
      <dgm:prSet presAssocID="{EF64FADA-C778-42AD-A4AC-005AEC2810EC}" presName="node" presStyleLbl="node1" presStyleIdx="5" presStyleCnt="7">
        <dgm:presLayoutVars>
          <dgm:bulletEnabled val="1"/>
        </dgm:presLayoutVars>
      </dgm:prSet>
      <dgm:spPr>
        <a:prstGeom prst="rect">
          <a:avLst/>
        </a:prstGeom>
      </dgm:spPr>
      <dgm:t>
        <a:bodyPr/>
        <a:lstStyle/>
        <a:p>
          <a:endParaRPr lang="en-US"/>
        </a:p>
      </dgm:t>
    </dgm:pt>
    <dgm:pt modelId="{FC813B57-764A-48FD-A6D2-DD4E003ADF0E}" type="pres">
      <dgm:prSet presAssocID="{F25AEE86-D9E9-4C25-B389-1CE1007AE4F6}" presName="sibTrans" presStyleLbl="sibTrans1D1" presStyleIdx="5" presStyleCnt="6"/>
      <dgm:spPr>
        <a:custGeom>
          <a:avLst/>
          <a:gdLst/>
          <a:ahLst/>
          <a:cxnLst/>
          <a:rect l="0" t="0" r="0" b="0"/>
          <a:pathLst>
            <a:path>
              <a:moveTo>
                <a:pt x="4425341" y="0"/>
              </a:moveTo>
              <a:lnTo>
                <a:pt x="4425341" y="208675"/>
              </a:lnTo>
              <a:lnTo>
                <a:pt x="0" y="208675"/>
              </a:lnTo>
              <a:lnTo>
                <a:pt x="0" y="383151"/>
              </a:lnTo>
            </a:path>
          </a:pathLst>
        </a:custGeom>
      </dgm:spPr>
      <dgm:t>
        <a:bodyPr/>
        <a:lstStyle/>
        <a:p>
          <a:endParaRPr lang="en-US"/>
        </a:p>
      </dgm:t>
    </dgm:pt>
    <dgm:pt modelId="{45E0E307-4DDB-4376-B9D4-A0DB086085E0}" type="pres">
      <dgm:prSet presAssocID="{F25AEE86-D9E9-4C25-B389-1CE1007AE4F6}" presName="connectorText" presStyleLbl="sibTrans1D1" presStyleIdx="5" presStyleCnt="6"/>
      <dgm:spPr/>
      <dgm:t>
        <a:bodyPr/>
        <a:lstStyle/>
        <a:p>
          <a:endParaRPr lang="en-US"/>
        </a:p>
      </dgm:t>
    </dgm:pt>
    <dgm:pt modelId="{22214CE7-5982-4745-85FF-3A60AE53641F}" type="pres">
      <dgm:prSet presAssocID="{D08F8020-6495-4F27-8EE5-68BD77B2A9CF}" presName="node" presStyleLbl="node1" presStyleIdx="6" presStyleCnt="7">
        <dgm:presLayoutVars>
          <dgm:bulletEnabled val="1"/>
        </dgm:presLayoutVars>
      </dgm:prSet>
      <dgm:spPr>
        <a:prstGeom prst="rect">
          <a:avLst/>
        </a:prstGeom>
      </dgm:spPr>
      <dgm:t>
        <a:bodyPr/>
        <a:lstStyle/>
        <a:p>
          <a:endParaRPr lang="en-US"/>
        </a:p>
      </dgm:t>
    </dgm:pt>
  </dgm:ptLst>
  <dgm:cxnLst>
    <dgm:cxn modelId="{F06DFC33-CE78-4797-B324-F604177CAEAC}" type="presOf" srcId="{A713DEAB-3E2B-425F-B2F9-9736539DECDB}" destId="{97906689-47B3-4161-89C7-F466A42BE66B}" srcOrd="0" destOrd="0" presId="urn:microsoft.com/office/officeart/2005/8/layout/bProcess3"/>
    <dgm:cxn modelId="{4515C903-8169-486C-AD1C-BA5C2B6EE1E9}" type="presOf" srcId="{394452CD-6945-466B-9D9D-911DFF1731A6}" destId="{7A74B434-1C55-4F91-AA19-A4F1AE4DED0E}" srcOrd="1" destOrd="0" presId="urn:microsoft.com/office/officeart/2005/8/layout/bProcess3"/>
    <dgm:cxn modelId="{2E508499-CFFE-4E0E-B5B9-53A46F61CAF3}" srcId="{17446681-4E65-4AEE-9A3D-25652F3DB552}" destId="{46EBAD83-266F-4BA3-89B3-CA76794D19EC}" srcOrd="0" destOrd="0" parTransId="{3C42F9BE-F8BF-4E97-B9E2-922852D51F86}" sibTransId="{B5ACFBF3-D922-47B6-9408-D23C44CD3F23}"/>
    <dgm:cxn modelId="{FEF4D486-6EF1-4158-8BBA-CB25F75C0D8B}" type="presOf" srcId="{732E9AE4-882B-48C6-A490-EC3EEA18B84D}" destId="{33F53430-19EE-41AB-B2AA-408FEEC0DADC}" srcOrd="0" destOrd="0" presId="urn:microsoft.com/office/officeart/2005/8/layout/bProcess3"/>
    <dgm:cxn modelId="{658B5207-39DC-44D9-9695-241396A2974C}" type="presOf" srcId="{D08F8020-6495-4F27-8EE5-68BD77B2A9CF}" destId="{22214CE7-5982-4745-85FF-3A60AE53641F}" srcOrd="0" destOrd="0" presId="urn:microsoft.com/office/officeart/2005/8/layout/bProcess3"/>
    <dgm:cxn modelId="{964813D9-5B12-4A6F-BC65-3272C2570B5F}" type="presOf" srcId="{B5ACFBF3-D922-47B6-9408-D23C44CD3F23}" destId="{EF049658-25EB-4B46-856C-93AC39D78FFB}" srcOrd="1" destOrd="0" presId="urn:microsoft.com/office/officeart/2005/8/layout/bProcess3"/>
    <dgm:cxn modelId="{CAB7B9AE-00A7-48A1-985B-CFA1793D399A}" srcId="{17446681-4E65-4AEE-9A3D-25652F3DB552}" destId="{BDD91B53-D896-4B6F-83D7-A7E7841E5CFB}" srcOrd="3" destOrd="0" parTransId="{4DD12338-19E2-43F1-B166-29FA967BF632}" sibTransId="{323683E1-D323-4731-80E1-8CC00641675E}"/>
    <dgm:cxn modelId="{B2547C54-EBED-40B4-907E-FA171488B37F}" type="presOf" srcId="{17446681-4E65-4AEE-9A3D-25652F3DB552}" destId="{0A9B7238-BF6A-4CC4-A6CA-2DA94BDD66A8}" srcOrd="0" destOrd="0" presId="urn:microsoft.com/office/officeart/2005/8/layout/bProcess3"/>
    <dgm:cxn modelId="{4BDAD390-8009-4263-A541-E5F191CA40AA}" type="presOf" srcId="{EF64FADA-C778-42AD-A4AC-005AEC2810EC}" destId="{51EE281B-485B-4363-86FF-C4833F859177}" srcOrd="0" destOrd="0" presId="urn:microsoft.com/office/officeart/2005/8/layout/bProcess3"/>
    <dgm:cxn modelId="{71953385-8768-4DD2-8CFC-46D5888745EB}" srcId="{17446681-4E65-4AEE-9A3D-25652F3DB552}" destId="{72251D77-57FC-4859-B387-9ADE109E038E}" srcOrd="2" destOrd="0" parTransId="{086C5ADB-59DF-4987-B387-6C90D23529B7}" sibTransId="{48835677-B1B4-4F41-B585-B080CABBDBE7}"/>
    <dgm:cxn modelId="{161A1FFA-5441-49CE-A086-D545564779D9}" type="presOf" srcId="{394452CD-6945-466B-9D9D-911DFF1731A6}" destId="{86D2AE92-3584-49F7-89CD-E25F4BF77FEC}" srcOrd="0" destOrd="0" presId="urn:microsoft.com/office/officeart/2005/8/layout/bProcess3"/>
    <dgm:cxn modelId="{348070C3-614D-48B9-880E-18A2705E9A3F}" type="presOf" srcId="{BDD91B53-D896-4B6F-83D7-A7E7841E5CFB}" destId="{F9D151BA-1127-4EFC-B191-47B14B265FC7}" srcOrd="0" destOrd="0" presId="urn:microsoft.com/office/officeart/2005/8/layout/bProcess3"/>
    <dgm:cxn modelId="{2F830452-214A-476D-87BF-DEC73120A77A}" type="presOf" srcId="{B5ACFBF3-D922-47B6-9408-D23C44CD3F23}" destId="{A6BFE125-5FC0-4EDB-BBB2-1C47572A6207}" srcOrd="0" destOrd="0" presId="urn:microsoft.com/office/officeart/2005/8/layout/bProcess3"/>
    <dgm:cxn modelId="{44010C2E-5469-497C-B2B6-31BAD6E7C0AA}" srcId="{17446681-4E65-4AEE-9A3D-25652F3DB552}" destId="{D08F8020-6495-4F27-8EE5-68BD77B2A9CF}" srcOrd="6" destOrd="0" parTransId="{0231791F-E44B-43BA-B482-F33CA6FF56EE}" sibTransId="{D103A0EF-0ED4-4725-A555-05AFB057DA92}"/>
    <dgm:cxn modelId="{9415A03D-1C8E-4C9E-9DDC-48585C530CBD}" srcId="{17446681-4E65-4AEE-9A3D-25652F3DB552}" destId="{EF64FADA-C778-42AD-A4AC-005AEC2810EC}" srcOrd="5" destOrd="0" parTransId="{000F6708-66E1-4054-8EC8-4DB42AB3A49F}" sibTransId="{F25AEE86-D9E9-4C25-B389-1CE1007AE4F6}"/>
    <dgm:cxn modelId="{E57A9676-764C-4C01-9457-BC779F2C2480}" type="presOf" srcId="{277022B5-4A97-41C8-8B20-9DB96635EE79}" destId="{D07428EE-B507-4E80-A899-42A41264B6ED}" srcOrd="0" destOrd="0" presId="urn:microsoft.com/office/officeart/2005/8/layout/bProcess3"/>
    <dgm:cxn modelId="{53739613-3AC9-4D5F-8670-F42DC47F8B5E}" type="presOf" srcId="{72251D77-57FC-4859-B387-9ADE109E038E}" destId="{D50BD78E-3ACC-4E63-8A12-D75ABF75FA45}" srcOrd="0" destOrd="0" presId="urn:microsoft.com/office/officeart/2005/8/layout/bProcess3"/>
    <dgm:cxn modelId="{6AA3D519-B4EC-4D64-868E-1C0462A34508}" type="presOf" srcId="{323683E1-D323-4731-80E1-8CC00641675E}" destId="{8FDFB04A-9B5A-41B3-9729-CACC13167508}" srcOrd="0" destOrd="0" presId="urn:microsoft.com/office/officeart/2005/8/layout/bProcess3"/>
    <dgm:cxn modelId="{4F368CE6-B9C4-451E-AE51-EDDE93621139}" type="presOf" srcId="{F25AEE86-D9E9-4C25-B389-1CE1007AE4F6}" destId="{FC813B57-764A-48FD-A6D2-DD4E003ADF0E}" srcOrd="0" destOrd="0" presId="urn:microsoft.com/office/officeart/2005/8/layout/bProcess3"/>
    <dgm:cxn modelId="{F9AAF53F-C011-4D3A-BE99-78BD2F7BDE0A}" type="presOf" srcId="{732E9AE4-882B-48C6-A490-EC3EEA18B84D}" destId="{340708EE-B710-4C28-BA77-C17CD00B943F}" srcOrd="1" destOrd="0" presId="urn:microsoft.com/office/officeart/2005/8/layout/bProcess3"/>
    <dgm:cxn modelId="{E2CA53F4-D4C9-4DDC-8D63-DC1E06AE95D7}" type="presOf" srcId="{323683E1-D323-4731-80E1-8CC00641675E}" destId="{97474EF2-4498-4618-8B73-B14822479180}" srcOrd="1" destOrd="0" presId="urn:microsoft.com/office/officeart/2005/8/layout/bProcess3"/>
    <dgm:cxn modelId="{3876818F-A9A7-4CC4-9255-AE2A4818DAC1}" srcId="{17446681-4E65-4AEE-9A3D-25652F3DB552}" destId="{A713DEAB-3E2B-425F-B2F9-9736539DECDB}" srcOrd="4" destOrd="0" parTransId="{57C21E08-EC10-4B6E-BA28-2AC9F7F73D29}" sibTransId="{732E9AE4-882B-48C6-A490-EC3EEA18B84D}"/>
    <dgm:cxn modelId="{728D19BD-4734-402E-A5C2-BB4B7D627D9D}" type="presOf" srcId="{F25AEE86-D9E9-4C25-B389-1CE1007AE4F6}" destId="{45E0E307-4DDB-4376-B9D4-A0DB086085E0}" srcOrd="1" destOrd="0" presId="urn:microsoft.com/office/officeart/2005/8/layout/bProcess3"/>
    <dgm:cxn modelId="{EBDD7B07-2303-41E9-AA31-57B283658958}" type="presOf" srcId="{48835677-B1B4-4F41-B585-B080CABBDBE7}" destId="{B9BE8C28-5BCA-4054-BB34-64DADE900D48}" srcOrd="1" destOrd="0" presId="urn:microsoft.com/office/officeart/2005/8/layout/bProcess3"/>
    <dgm:cxn modelId="{70656C7D-F1E7-469A-93D0-514F623B0F6B}" type="presOf" srcId="{46EBAD83-266F-4BA3-89B3-CA76794D19EC}" destId="{463A8FB9-923B-40B0-8EB8-19B03CB00DFC}" srcOrd="0" destOrd="0" presId="urn:microsoft.com/office/officeart/2005/8/layout/bProcess3"/>
    <dgm:cxn modelId="{180B79FE-2AC8-4462-91ED-572D3F7A722A}" srcId="{17446681-4E65-4AEE-9A3D-25652F3DB552}" destId="{277022B5-4A97-41C8-8B20-9DB96635EE79}" srcOrd="1" destOrd="0" parTransId="{AF2BAF61-D2C2-487F-BB35-7E5A0FEDA3CF}" sibTransId="{394452CD-6945-466B-9D9D-911DFF1731A6}"/>
    <dgm:cxn modelId="{781BC830-A0CD-4A3F-8B1C-8C6CE0FC10BF}" type="presOf" srcId="{48835677-B1B4-4F41-B585-B080CABBDBE7}" destId="{7EE5978F-D080-4858-A4FF-24320FC95595}" srcOrd="0" destOrd="0" presId="urn:microsoft.com/office/officeart/2005/8/layout/bProcess3"/>
    <dgm:cxn modelId="{C26DFEBC-7F55-41CA-B7B0-C170CCDA5EDF}" type="presParOf" srcId="{0A9B7238-BF6A-4CC4-A6CA-2DA94BDD66A8}" destId="{463A8FB9-923B-40B0-8EB8-19B03CB00DFC}" srcOrd="0" destOrd="0" presId="urn:microsoft.com/office/officeart/2005/8/layout/bProcess3"/>
    <dgm:cxn modelId="{9BACCB5F-EC5B-496B-A78F-E086B9A95488}" type="presParOf" srcId="{0A9B7238-BF6A-4CC4-A6CA-2DA94BDD66A8}" destId="{A6BFE125-5FC0-4EDB-BBB2-1C47572A6207}" srcOrd="1" destOrd="0" presId="urn:microsoft.com/office/officeart/2005/8/layout/bProcess3"/>
    <dgm:cxn modelId="{C5AE06F9-F1B0-4E79-89D8-28CFD2B948F4}" type="presParOf" srcId="{A6BFE125-5FC0-4EDB-BBB2-1C47572A6207}" destId="{EF049658-25EB-4B46-856C-93AC39D78FFB}" srcOrd="0" destOrd="0" presId="urn:microsoft.com/office/officeart/2005/8/layout/bProcess3"/>
    <dgm:cxn modelId="{233E3885-5376-4864-B426-5146F5764094}" type="presParOf" srcId="{0A9B7238-BF6A-4CC4-A6CA-2DA94BDD66A8}" destId="{D07428EE-B507-4E80-A899-42A41264B6ED}" srcOrd="2" destOrd="0" presId="urn:microsoft.com/office/officeart/2005/8/layout/bProcess3"/>
    <dgm:cxn modelId="{55A5A153-57A9-44F6-9183-4C2F34C41473}" type="presParOf" srcId="{0A9B7238-BF6A-4CC4-A6CA-2DA94BDD66A8}" destId="{86D2AE92-3584-49F7-89CD-E25F4BF77FEC}" srcOrd="3" destOrd="0" presId="urn:microsoft.com/office/officeart/2005/8/layout/bProcess3"/>
    <dgm:cxn modelId="{CC92F432-E386-4613-BB14-0FFDBCE6376B}" type="presParOf" srcId="{86D2AE92-3584-49F7-89CD-E25F4BF77FEC}" destId="{7A74B434-1C55-4F91-AA19-A4F1AE4DED0E}" srcOrd="0" destOrd="0" presId="urn:microsoft.com/office/officeart/2005/8/layout/bProcess3"/>
    <dgm:cxn modelId="{92A8FEAC-5C18-42CF-A47B-AFC8C487E284}" type="presParOf" srcId="{0A9B7238-BF6A-4CC4-A6CA-2DA94BDD66A8}" destId="{D50BD78E-3ACC-4E63-8A12-D75ABF75FA45}" srcOrd="4" destOrd="0" presId="urn:microsoft.com/office/officeart/2005/8/layout/bProcess3"/>
    <dgm:cxn modelId="{BF2D9A1D-D563-4CA6-9A12-287FA8E4D27F}" type="presParOf" srcId="{0A9B7238-BF6A-4CC4-A6CA-2DA94BDD66A8}" destId="{7EE5978F-D080-4858-A4FF-24320FC95595}" srcOrd="5" destOrd="0" presId="urn:microsoft.com/office/officeart/2005/8/layout/bProcess3"/>
    <dgm:cxn modelId="{D4B89657-CE90-4478-A2F1-5A47782EBB86}" type="presParOf" srcId="{7EE5978F-D080-4858-A4FF-24320FC95595}" destId="{B9BE8C28-5BCA-4054-BB34-64DADE900D48}" srcOrd="0" destOrd="0" presId="urn:microsoft.com/office/officeart/2005/8/layout/bProcess3"/>
    <dgm:cxn modelId="{A4E17275-FA93-4501-9E7B-94BD3648DD5B}" type="presParOf" srcId="{0A9B7238-BF6A-4CC4-A6CA-2DA94BDD66A8}" destId="{F9D151BA-1127-4EFC-B191-47B14B265FC7}" srcOrd="6" destOrd="0" presId="urn:microsoft.com/office/officeart/2005/8/layout/bProcess3"/>
    <dgm:cxn modelId="{26F7F059-6ACC-478B-98BA-48F22F258D2B}" type="presParOf" srcId="{0A9B7238-BF6A-4CC4-A6CA-2DA94BDD66A8}" destId="{8FDFB04A-9B5A-41B3-9729-CACC13167508}" srcOrd="7" destOrd="0" presId="urn:microsoft.com/office/officeart/2005/8/layout/bProcess3"/>
    <dgm:cxn modelId="{A979E55A-7998-4D3D-BDC6-71DA27C753EB}" type="presParOf" srcId="{8FDFB04A-9B5A-41B3-9729-CACC13167508}" destId="{97474EF2-4498-4618-8B73-B14822479180}" srcOrd="0" destOrd="0" presId="urn:microsoft.com/office/officeart/2005/8/layout/bProcess3"/>
    <dgm:cxn modelId="{AAB3109C-C840-49F1-8F39-1672EC7EFF54}" type="presParOf" srcId="{0A9B7238-BF6A-4CC4-A6CA-2DA94BDD66A8}" destId="{97906689-47B3-4161-89C7-F466A42BE66B}" srcOrd="8" destOrd="0" presId="urn:microsoft.com/office/officeart/2005/8/layout/bProcess3"/>
    <dgm:cxn modelId="{E1A6DB03-A46E-4A36-B308-15D58178D3A6}" type="presParOf" srcId="{0A9B7238-BF6A-4CC4-A6CA-2DA94BDD66A8}" destId="{33F53430-19EE-41AB-B2AA-408FEEC0DADC}" srcOrd="9" destOrd="0" presId="urn:microsoft.com/office/officeart/2005/8/layout/bProcess3"/>
    <dgm:cxn modelId="{E2C91713-7036-441A-A860-161A5DB1019C}" type="presParOf" srcId="{33F53430-19EE-41AB-B2AA-408FEEC0DADC}" destId="{340708EE-B710-4C28-BA77-C17CD00B943F}" srcOrd="0" destOrd="0" presId="urn:microsoft.com/office/officeart/2005/8/layout/bProcess3"/>
    <dgm:cxn modelId="{3E4714A4-D064-4839-9AFA-75F339A1AC3C}" type="presParOf" srcId="{0A9B7238-BF6A-4CC4-A6CA-2DA94BDD66A8}" destId="{51EE281B-485B-4363-86FF-C4833F859177}" srcOrd="10" destOrd="0" presId="urn:microsoft.com/office/officeart/2005/8/layout/bProcess3"/>
    <dgm:cxn modelId="{346AE058-E309-4FE7-B742-78D9E06494C6}" type="presParOf" srcId="{0A9B7238-BF6A-4CC4-A6CA-2DA94BDD66A8}" destId="{FC813B57-764A-48FD-A6D2-DD4E003ADF0E}" srcOrd="11" destOrd="0" presId="urn:microsoft.com/office/officeart/2005/8/layout/bProcess3"/>
    <dgm:cxn modelId="{B4805E05-1F28-42EB-A137-848AB5430E5B}" type="presParOf" srcId="{FC813B57-764A-48FD-A6D2-DD4E003ADF0E}" destId="{45E0E307-4DDB-4376-B9D4-A0DB086085E0}" srcOrd="0" destOrd="0" presId="urn:microsoft.com/office/officeart/2005/8/layout/bProcess3"/>
    <dgm:cxn modelId="{64469367-FDA6-472F-8D9E-105FF616E1AA}" type="presParOf" srcId="{0A9B7238-BF6A-4CC4-A6CA-2DA94BDD66A8}" destId="{22214CE7-5982-4745-85FF-3A60AE53641F}"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FE125-5FC0-4EDB-BBB2-1C47572A6207}">
      <dsp:nvSpPr>
        <dsp:cNvPr id="0" name=""/>
        <dsp:cNvSpPr/>
      </dsp:nvSpPr>
      <dsp:spPr>
        <a:xfrm>
          <a:off x="2672638" y="531628"/>
          <a:ext cx="411208" cy="91440"/>
        </a:xfrm>
        <a:custGeom>
          <a:avLst/>
          <a:gdLst/>
          <a:ahLst/>
          <a:cxnLst/>
          <a:rect l="0" t="0" r="0" b="0"/>
          <a:pathLst>
            <a:path>
              <a:moveTo>
                <a:pt x="0" y="45720"/>
              </a:moveTo>
              <a:lnTo>
                <a:pt x="383151" y="45720"/>
              </a:lnTo>
            </a:path>
          </a:pathLst>
        </a:custGeom>
        <a:noFill/>
        <a:ln w="9525" cap="flat" cmpd="sng" algn="ctr">
          <a:solidFill>
            <a:srgbClr val="549E39">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mn-cs"/>
          </a:endParaRPr>
        </a:p>
      </dsp:txBody>
      <dsp:txXfrm>
        <a:off x="2867197" y="575138"/>
        <a:ext cx="22090" cy="4418"/>
      </dsp:txXfrm>
    </dsp:sp>
    <dsp:sp modelId="{463A8FB9-923B-40B0-8EB8-19B03CB00DFC}">
      <dsp:nvSpPr>
        <dsp:cNvPr id="0" name=""/>
        <dsp:cNvSpPr/>
      </dsp:nvSpPr>
      <dsp:spPr>
        <a:xfrm>
          <a:off x="753532" y="1076"/>
          <a:ext cx="1920906" cy="1152543"/>
        </a:xfrm>
        <a:prstGeom prst="rect">
          <a:avLst/>
        </a:prstGeo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solidFill>
                <a:sysClr val="window" lastClr="FFFFFF"/>
              </a:solidFill>
              <a:latin typeface="Calibri"/>
              <a:ea typeface="+mn-ea"/>
              <a:cs typeface="+mn-cs"/>
            </a:rPr>
            <a:t>PI sends email to Dean </a:t>
          </a:r>
        </a:p>
      </dsp:txBody>
      <dsp:txXfrm>
        <a:off x="753532" y="1076"/>
        <a:ext cx="1920906" cy="1152543"/>
      </dsp:txXfrm>
    </dsp:sp>
    <dsp:sp modelId="{86D2AE92-3584-49F7-89CD-E25F4BF77FEC}">
      <dsp:nvSpPr>
        <dsp:cNvPr id="0" name=""/>
        <dsp:cNvSpPr/>
      </dsp:nvSpPr>
      <dsp:spPr>
        <a:xfrm>
          <a:off x="5035353" y="531628"/>
          <a:ext cx="411208" cy="91440"/>
        </a:xfrm>
        <a:custGeom>
          <a:avLst/>
          <a:gdLst/>
          <a:ahLst/>
          <a:cxnLst/>
          <a:rect l="0" t="0" r="0" b="0"/>
          <a:pathLst>
            <a:path>
              <a:moveTo>
                <a:pt x="0" y="45720"/>
              </a:moveTo>
              <a:lnTo>
                <a:pt x="383151" y="45720"/>
              </a:lnTo>
            </a:path>
          </a:pathLst>
        </a:custGeom>
        <a:noFill/>
        <a:ln w="9525" cap="flat" cmpd="sng" algn="ctr">
          <a:solidFill>
            <a:srgbClr val="549E39">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mn-cs"/>
          </a:endParaRPr>
        </a:p>
      </dsp:txBody>
      <dsp:txXfrm>
        <a:off x="5229911" y="575138"/>
        <a:ext cx="22090" cy="4418"/>
      </dsp:txXfrm>
    </dsp:sp>
    <dsp:sp modelId="{D07428EE-B507-4E80-A899-42A41264B6ED}">
      <dsp:nvSpPr>
        <dsp:cNvPr id="0" name=""/>
        <dsp:cNvSpPr/>
      </dsp:nvSpPr>
      <dsp:spPr>
        <a:xfrm>
          <a:off x="3116246" y="1076"/>
          <a:ext cx="1920906" cy="1152543"/>
        </a:xfrm>
        <a:prstGeom prst="rect">
          <a:avLst/>
        </a:prstGeo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solidFill>
                <a:sysClr val="window" lastClr="FFFFFF"/>
              </a:solidFill>
              <a:latin typeface="Calibri"/>
              <a:ea typeface="+mn-ea"/>
              <a:cs typeface="+mn-cs"/>
            </a:rPr>
            <a:t>Dean copies Sr. Associate Dean, Associate Dean for Research and Director of Research Administration on response</a:t>
          </a:r>
        </a:p>
      </dsp:txBody>
      <dsp:txXfrm>
        <a:off x="3116246" y="1076"/>
        <a:ext cx="1920906" cy="1152543"/>
      </dsp:txXfrm>
    </dsp:sp>
    <dsp:sp modelId="{7EE5978F-D080-4858-A4FF-24320FC95595}">
      <dsp:nvSpPr>
        <dsp:cNvPr id="0" name=""/>
        <dsp:cNvSpPr/>
      </dsp:nvSpPr>
      <dsp:spPr>
        <a:xfrm>
          <a:off x="1713985" y="1151819"/>
          <a:ext cx="4725428" cy="411208"/>
        </a:xfrm>
        <a:custGeom>
          <a:avLst/>
          <a:gdLst/>
          <a:ahLst/>
          <a:cxnLst/>
          <a:rect l="0" t="0" r="0" b="0"/>
          <a:pathLst>
            <a:path>
              <a:moveTo>
                <a:pt x="4425341" y="0"/>
              </a:moveTo>
              <a:lnTo>
                <a:pt x="4425341" y="208675"/>
              </a:lnTo>
              <a:lnTo>
                <a:pt x="0" y="208675"/>
              </a:lnTo>
              <a:lnTo>
                <a:pt x="0" y="383151"/>
              </a:lnTo>
            </a:path>
          </a:pathLst>
        </a:custGeom>
        <a:noFill/>
        <a:ln w="9525" cap="flat" cmpd="sng" algn="ctr">
          <a:solidFill>
            <a:srgbClr val="549E39">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mn-cs"/>
          </a:endParaRPr>
        </a:p>
      </dsp:txBody>
      <dsp:txXfrm>
        <a:off x="3958049" y="1355214"/>
        <a:ext cx="237301" cy="4418"/>
      </dsp:txXfrm>
    </dsp:sp>
    <dsp:sp modelId="{D50BD78E-3ACC-4E63-8A12-D75ABF75FA45}">
      <dsp:nvSpPr>
        <dsp:cNvPr id="0" name=""/>
        <dsp:cNvSpPr/>
      </dsp:nvSpPr>
      <dsp:spPr>
        <a:xfrm>
          <a:off x="5478961" y="1076"/>
          <a:ext cx="1920906" cy="1152543"/>
        </a:xfrm>
        <a:prstGeom prst="rect">
          <a:avLst/>
        </a:prstGeo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solidFill>
                <a:sysClr val="window" lastClr="FFFFFF"/>
              </a:solidFill>
              <a:latin typeface="Calibri"/>
              <a:ea typeface="+mn-ea"/>
              <a:cs typeface="+mn-cs"/>
            </a:rPr>
            <a:t>If granted permission to proceed, PI works with Sr. Research Administrator to develop and finalize budget </a:t>
          </a:r>
        </a:p>
      </dsp:txBody>
      <dsp:txXfrm>
        <a:off x="5478961" y="1076"/>
        <a:ext cx="1920906" cy="1152543"/>
      </dsp:txXfrm>
    </dsp:sp>
    <dsp:sp modelId="{8FDFB04A-9B5A-41B3-9729-CACC13167508}">
      <dsp:nvSpPr>
        <dsp:cNvPr id="0" name=""/>
        <dsp:cNvSpPr/>
      </dsp:nvSpPr>
      <dsp:spPr>
        <a:xfrm>
          <a:off x="2672638" y="2125980"/>
          <a:ext cx="411208" cy="91440"/>
        </a:xfrm>
        <a:custGeom>
          <a:avLst/>
          <a:gdLst/>
          <a:ahLst/>
          <a:cxnLst/>
          <a:rect l="0" t="0" r="0" b="0"/>
          <a:pathLst>
            <a:path>
              <a:moveTo>
                <a:pt x="0" y="45720"/>
              </a:moveTo>
              <a:lnTo>
                <a:pt x="383151" y="45720"/>
              </a:lnTo>
            </a:path>
          </a:pathLst>
        </a:custGeom>
        <a:noFill/>
        <a:ln w="9525" cap="flat" cmpd="sng" algn="ctr">
          <a:solidFill>
            <a:srgbClr val="549E39">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mn-cs"/>
          </a:endParaRPr>
        </a:p>
      </dsp:txBody>
      <dsp:txXfrm>
        <a:off x="2867197" y="2169490"/>
        <a:ext cx="22090" cy="4418"/>
      </dsp:txXfrm>
    </dsp:sp>
    <dsp:sp modelId="{F9D151BA-1127-4EFC-B191-47B14B265FC7}">
      <dsp:nvSpPr>
        <dsp:cNvPr id="0" name=""/>
        <dsp:cNvSpPr/>
      </dsp:nvSpPr>
      <dsp:spPr>
        <a:xfrm>
          <a:off x="753532" y="1595428"/>
          <a:ext cx="1920906" cy="1152543"/>
        </a:xfrm>
        <a:prstGeom prst="rect">
          <a:avLst/>
        </a:prstGeo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solidFill>
                <a:sysClr val="window" lastClr="FFFFFF"/>
              </a:solidFill>
              <a:latin typeface="Calibri"/>
              <a:ea typeface="+mn-ea"/>
              <a:cs typeface="+mn-cs"/>
            </a:rPr>
            <a:t>SRA sends final budget and budget narrative to DRA for review</a:t>
          </a:r>
        </a:p>
        <a:p>
          <a:pPr lvl="0" algn="ctr" defTabSz="488950">
            <a:lnSpc>
              <a:spcPct val="90000"/>
            </a:lnSpc>
            <a:spcBef>
              <a:spcPct val="0"/>
            </a:spcBef>
            <a:spcAft>
              <a:spcPct val="35000"/>
            </a:spcAft>
          </a:pPr>
          <a:r>
            <a:rPr lang="en-US" sz="1100" b="1" kern="1200">
              <a:solidFill>
                <a:sysClr val="window" lastClr="FFFFFF"/>
              </a:solidFill>
              <a:latin typeface="Calibri"/>
              <a:ea typeface="+mn-ea"/>
              <a:cs typeface="+mn-cs"/>
            </a:rPr>
            <a:t>(Due: 10 Business days prior to sponsor deadline)</a:t>
          </a:r>
        </a:p>
      </dsp:txBody>
      <dsp:txXfrm>
        <a:off x="753532" y="1595428"/>
        <a:ext cx="1920906" cy="1152543"/>
      </dsp:txXfrm>
    </dsp:sp>
    <dsp:sp modelId="{33F53430-19EE-41AB-B2AA-408FEEC0DADC}">
      <dsp:nvSpPr>
        <dsp:cNvPr id="0" name=""/>
        <dsp:cNvSpPr/>
      </dsp:nvSpPr>
      <dsp:spPr>
        <a:xfrm>
          <a:off x="5035353" y="2125980"/>
          <a:ext cx="411208" cy="91440"/>
        </a:xfrm>
        <a:custGeom>
          <a:avLst/>
          <a:gdLst/>
          <a:ahLst/>
          <a:cxnLst/>
          <a:rect l="0" t="0" r="0" b="0"/>
          <a:pathLst>
            <a:path>
              <a:moveTo>
                <a:pt x="0" y="45720"/>
              </a:moveTo>
              <a:lnTo>
                <a:pt x="383151" y="45720"/>
              </a:lnTo>
            </a:path>
          </a:pathLst>
        </a:custGeom>
        <a:noFill/>
        <a:ln w="9525" cap="flat" cmpd="sng" algn="ctr">
          <a:solidFill>
            <a:srgbClr val="549E39">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mn-cs"/>
          </a:endParaRPr>
        </a:p>
      </dsp:txBody>
      <dsp:txXfrm>
        <a:off x="5229911" y="2169490"/>
        <a:ext cx="22090" cy="4418"/>
      </dsp:txXfrm>
    </dsp:sp>
    <dsp:sp modelId="{97906689-47B3-4161-89C7-F466A42BE66B}">
      <dsp:nvSpPr>
        <dsp:cNvPr id="0" name=""/>
        <dsp:cNvSpPr/>
      </dsp:nvSpPr>
      <dsp:spPr>
        <a:xfrm>
          <a:off x="3116246" y="1595428"/>
          <a:ext cx="1920906" cy="1152543"/>
        </a:xfrm>
        <a:prstGeom prst="rect">
          <a:avLst/>
        </a:prstGeo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solidFill>
                <a:sysClr val="window" lastClr="FFFFFF"/>
              </a:solidFill>
              <a:latin typeface="Calibri"/>
              <a:ea typeface="+mn-ea"/>
              <a:cs typeface="+mn-cs"/>
            </a:rPr>
            <a:t>DRA reviews and sends request  with final budget to Dean or requests additional information and/or adjustments as needed</a:t>
          </a:r>
        </a:p>
      </dsp:txBody>
      <dsp:txXfrm>
        <a:off x="3116246" y="1595428"/>
        <a:ext cx="1920906" cy="1152543"/>
      </dsp:txXfrm>
    </dsp:sp>
    <dsp:sp modelId="{FC813B57-764A-48FD-A6D2-DD4E003ADF0E}">
      <dsp:nvSpPr>
        <dsp:cNvPr id="0" name=""/>
        <dsp:cNvSpPr/>
      </dsp:nvSpPr>
      <dsp:spPr>
        <a:xfrm>
          <a:off x="1713985" y="2746171"/>
          <a:ext cx="4725428" cy="411208"/>
        </a:xfrm>
        <a:custGeom>
          <a:avLst/>
          <a:gdLst/>
          <a:ahLst/>
          <a:cxnLst/>
          <a:rect l="0" t="0" r="0" b="0"/>
          <a:pathLst>
            <a:path>
              <a:moveTo>
                <a:pt x="4425341" y="0"/>
              </a:moveTo>
              <a:lnTo>
                <a:pt x="4425341" y="208675"/>
              </a:lnTo>
              <a:lnTo>
                <a:pt x="0" y="208675"/>
              </a:lnTo>
              <a:lnTo>
                <a:pt x="0" y="383151"/>
              </a:lnTo>
            </a:path>
          </a:pathLst>
        </a:custGeom>
        <a:noFill/>
        <a:ln w="9525" cap="flat" cmpd="sng" algn="ctr">
          <a:solidFill>
            <a:srgbClr val="549E39">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mn-cs"/>
          </a:endParaRPr>
        </a:p>
      </dsp:txBody>
      <dsp:txXfrm>
        <a:off x="3958049" y="2949566"/>
        <a:ext cx="237301" cy="4418"/>
      </dsp:txXfrm>
    </dsp:sp>
    <dsp:sp modelId="{51EE281B-485B-4363-86FF-C4833F859177}">
      <dsp:nvSpPr>
        <dsp:cNvPr id="0" name=""/>
        <dsp:cNvSpPr/>
      </dsp:nvSpPr>
      <dsp:spPr>
        <a:xfrm>
          <a:off x="5478961" y="1595428"/>
          <a:ext cx="1920906" cy="1152543"/>
        </a:xfrm>
        <a:prstGeom prst="rect">
          <a:avLst/>
        </a:prstGeo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solidFill>
                <a:sysClr val="window" lastClr="FFFFFF"/>
              </a:solidFill>
              <a:latin typeface="Calibri"/>
              <a:ea typeface="+mn-ea"/>
              <a:cs typeface="+mn-cs"/>
            </a:rPr>
            <a:t>Dean will either approve or request additional information needed to render decision</a:t>
          </a:r>
        </a:p>
      </dsp:txBody>
      <dsp:txXfrm>
        <a:off x="5478961" y="1595428"/>
        <a:ext cx="1920906" cy="1152543"/>
      </dsp:txXfrm>
    </dsp:sp>
    <dsp:sp modelId="{22214CE7-5982-4745-85FF-3A60AE53641F}">
      <dsp:nvSpPr>
        <dsp:cNvPr id="0" name=""/>
        <dsp:cNvSpPr/>
      </dsp:nvSpPr>
      <dsp:spPr>
        <a:xfrm>
          <a:off x="753532" y="3189780"/>
          <a:ext cx="1920906" cy="1152543"/>
        </a:xfrm>
        <a:prstGeom prst="rect">
          <a:avLst/>
        </a:prstGeom>
        <a:solidFill>
          <a:srgbClr val="549E3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solidFill>
                <a:sysClr val="window" lastClr="FFFFFF"/>
              </a:solidFill>
              <a:latin typeface="Calibri"/>
              <a:ea typeface="+mn-ea"/>
              <a:cs typeface="+mn-cs"/>
            </a:rPr>
            <a:t>If approved, SRA includes Dean's approval in CEHD &amp; OSP files</a:t>
          </a:r>
        </a:p>
      </dsp:txBody>
      <dsp:txXfrm>
        <a:off x="753532" y="3189780"/>
        <a:ext cx="1920906" cy="115254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2830" tIns="46415" rIns="92830" bIns="46415" rtlCol="0"/>
          <a:lstStyle>
            <a:lvl1pPr algn="r">
              <a:defRPr sz="1200"/>
            </a:lvl1pPr>
          </a:lstStyle>
          <a:p>
            <a:fld id="{7C2376E7-5DD5-4DAB-9C0D-8CE027C38DF4}" type="datetimeFigureOut">
              <a:rPr lang="en-US" smtClean="0"/>
              <a:t>8/22/2018</a:t>
            </a:fld>
            <a:endParaRPr lang="en-US" dirty="0"/>
          </a:p>
        </p:txBody>
      </p:sp>
      <p:sp>
        <p:nvSpPr>
          <p:cNvPr id="4" name="Footer Placeholder 3"/>
          <p:cNvSpPr>
            <a:spLocks noGrp="1"/>
          </p:cNvSpPr>
          <p:nvPr>
            <p:ph type="ftr" sz="quarter" idx="2"/>
          </p:nvPr>
        </p:nvSpPr>
        <p:spPr>
          <a:xfrm>
            <a:off x="2"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6"/>
            <a:ext cx="3037840" cy="464820"/>
          </a:xfrm>
          <a:prstGeom prst="rect">
            <a:avLst/>
          </a:prstGeom>
        </p:spPr>
        <p:txBody>
          <a:bodyPr vert="horz" lIns="92830" tIns="46415" rIns="92830" bIns="46415" rtlCol="0" anchor="b"/>
          <a:lstStyle>
            <a:lvl1pPr algn="r">
              <a:defRPr sz="1200"/>
            </a:lvl1pPr>
          </a:lstStyle>
          <a:p>
            <a:fld id="{F611D816-01ED-4C2A-9B38-A7F186250F44}" type="slidenum">
              <a:rPr lang="en-US" smtClean="0"/>
              <a:t>‹#›</a:t>
            </a:fld>
            <a:endParaRPr lang="en-US" dirty="0"/>
          </a:p>
        </p:txBody>
      </p:sp>
    </p:spTree>
    <p:extLst>
      <p:ext uri="{BB962C8B-B14F-4D97-AF65-F5344CB8AC3E}">
        <p14:creationId xmlns:p14="http://schemas.microsoft.com/office/powerpoint/2010/main" val="2524668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40" tIns="45720" rIns="91440" bIns="45720" rtlCol="0"/>
          <a:lstStyle>
            <a:lvl1pPr algn="r">
              <a:defRPr sz="1200"/>
            </a:lvl1pPr>
          </a:lstStyle>
          <a:p>
            <a:fld id="{3B29F025-0A67-CF4F-9977-434B87413966}" type="datetimeFigureOut">
              <a:rPr lang="en-US" smtClean="0"/>
              <a:t>8/22/2018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6" y="4416430"/>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40" tIns="45720" rIns="91440" bIns="45720" rtlCol="0" anchor="b"/>
          <a:lstStyle>
            <a:lvl1pPr algn="r">
              <a:defRPr sz="1200"/>
            </a:lvl1pPr>
          </a:lstStyle>
          <a:p>
            <a:fld id="{37EA0F34-9BBE-AD49-B2A0-19FAE9F6603D}" type="slidenum">
              <a:rPr lang="en-US" smtClean="0"/>
              <a:t>‹#›</a:t>
            </a:fld>
            <a:endParaRPr lang="en-US" dirty="0"/>
          </a:p>
        </p:txBody>
      </p:sp>
    </p:spTree>
    <p:extLst>
      <p:ext uri="{BB962C8B-B14F-4D97-AF65-F5344CB8AC3E}">
        <p14:creationId xmlns:p14="http://schemas.microsoft.com/office/powerpoint/2010/main" val="3436900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Autofit/>
          </a:bodyPr>
          <a:lstStyle>
            <a:lvl1pP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667000"/>
            <a:ext cx="6400800" cy="1752600"/>
          </a:xfrm>
        </p:spPr>
        <p:txBody>
          <a:bodyPr>
            <a:normAutofit/>
          </a:bodyPr>
          <a:lstStyle>
            <a:lvl1pPr marL="0" indent="0" algn="ctr">
              <a:buNone/>
              <a:defRPr sz="4400" baseline="0">
                <a:solidFill>
                  <a:srgbClr val="F9B32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1947594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609600"/>
            <a:ext cx="5486400" cy="566738"/>
          </a:xfrm>
        </p:spPr>
        <p:txBody>
          <a:bodyPr anchor="b"/>
          <a:lstStyle>
            <a:lvl1pPr algn="ctr">
              <a:defRPr sz="4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1981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1176338"/>
            <a:ext cx="5486400"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367806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72633" y="612774"/>
            <a:ext cx="6752167" cy="5064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50964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10198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1455610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Autofit/>
          </a:bodyPr>
          <a:lstStyle>
            <a:lvl1pP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667000"/>
            <a:ext cx="6400800" cy="1752600"/>
          </a:xfrm>
        </p:spPr>
        <p:txBody>
          <a:bodyPr>
            <a:normAutofit/>
          </a:bodyPr>
          <a:lstStyle>
            <a:lvl1pPr marL="0" indent="0" algn="ctr">
              <a:buNone/>
              <a:defRPr sz="4400" baseline="0">
                <a:solidFill>
                  <a:srgbClr val="F9B32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3165831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4076714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2741539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4010054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4123966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315445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3532759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3663586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2109484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1998867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Over">
    <p:spTree>
      <p:nvGrpSpPr>
        <p:cNvPr id="1" name=""/>
        <p:cNvGrpSpPr/>
        <p:nvPr/>
      </p:nvGrpSpPr>
      <p:grpSpPr>
        <a:xfrm>
          <a:off x="0" y="0"/>
          <a:ext cx="0" cy="0"/>
          <a:chOff x="0" y="0"/>
          <a:chExt cx="0" cy="0"/>
        </a:xfrm>
      </p:grpSpPr>
      <p:sp>
        <p:nvSpPr>
          <p:cNvPr id="2" name="Title 1"/>
          <p:cNvSpPr>
            <a:spLocks noGrp="1"/>
          </p:cNvSpPr>
          <p:nvPr>
            <p:ph type="title"/>
          </p:nvPr>
        </p:nvSpPr>
        <p:spPr>
          <a:xfrm>
            <a:off x="1792288" y="609600"/>
            <a:ext cx="5486400" cy="566738"/>
          </a:xfrm>
        </p:spPr>
        <p:txBody>
          <a:bodyPr anchor="b"/>
          <a:lstStyle>
            <a:lvl1pPr algn="ctr">
              <a:defRPr sz="4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1981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1176338"/>
            <a:ext cx="5486400"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94217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72633" y="612774"/>
            <a:ext cx="6752167" cy="5064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2195739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2281952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418883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125257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49860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333344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367253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264769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177607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713390-0AA5-4BEF-847F-168009E1FCCC}" type="datetimeFigureOut">
              <a:rPr lang="en-US" smtClean="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30F66-D75E-45EF-B4CE-6421162F724C}" type="slidenum">
              <a:rPr lang="en-US" smtClean="0"/>
              <a:t>‹#›</a:t>
            </a:fld>
            <a:endParaRPr lang="en-US" dirty="0"/>
          </a:p>
        </p:txBody>
      </p:sp>
    </p:spTree>
    <p:extLst>
      <p:ext uri="{BB962C8B-B14F-4D97-AF65-F5344CB8AC3E}">
        <p14:creationId xmlns:p14="http://schemas.microsoft.com/office/powerpoint/2010/main" val="1900876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13390-0AA5-4BEF-847F-168009E1FCCC}" type="datetimeFigureOut">
              <a:rPr lang="en-US" smtClean="0"/>
              <a:t>8/22/2018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30F66-D75E-45EF-B4CE-6421162F724C}" type="slidenum">
              <a:rPr lang="en-US" smtClean="0"/>
              <a:t>‹#›</a:t>
            </a:fld>
            <a:endParaRPr lang="en-US" dirty="0"/>
          </a:p>
        </p:txBody>
      </p:sp>
    </p:spTree>
    <p:extLst>
      <p:ext uri="{BB962C8B-B14F-4D97-AF65-F5344CB8AC3E}">
        <p14:creationId xmlns:p14="http://schemas.microsoft.com/office/powerpoint/2010/main" val="1999829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 id="2147483660" r:id="rId11"/>
    <p:sldLayoutId id="2147483658" r:id="rId12"/>
    <p:sldLayoutId id="2147483659" r:id="rId13"/>
  </p:sldLayoutIdLst>
  <p:txStyles>
    <p:titleStyle>
      <a:lvl1pPr algn="ctr" defTabSz="914400" rtl="0" eaLnBrk="1" latinLnBrk="0" hangingPunct="1">
        <a:spcBef>
          <a:spcPct val="0"/>
        </a:spcBef>
        <a:buNone/>
        <a:defRPr sz="4000" kern="1200">
          <a:solidFill>
            <a:srgbClr val="F9B320"/>
          </a:solidFill>
          <a:effectLst>
            <a:outerShdw blurRad="38100" dist="38100" dir="2700000" algn="tl" rotWithShape="0">
              <a:schemeClr val="bg1">
                <a:lumMod val="75000"/>
              </a:schemeClr>
            </a:outerShdw>
          </a:effectLst>
          <a:latin typeface="Georgia" pitchFamily="18" charset="0"/>
          <a:ea typeface="+mj-ea"/>
          <a:cs typeface="+mj-cs"/>
        </a:defRPr>
      </a:lvl1pPr>
    </p:titleStyle>
    <p:bodyStyle>
      <a:lvl1pPr marL="342900" indent="-342900" algn="l" defTabSz="914400" rtl="0" eaLnBrk="1" latinLnBrk="0" hangingPunct="1">
        <a:spcBef>
          <a:spcPct val="20000"/>
        </a:spcBef>
        <a:buClr>
          <a:srgbClr val="65AB14"/>
        </a:buClr>
        <a:buFont typeface="Arial" pitchFamily="34" charset="0"/>
        <a:buChar char="■"/>
        <a:defRPr sz="3200" kern="1200">
          <a:solidFill>
            <a:schemeClr val="bg1"/>
          </a:solidFill>
          <a:latin typeface="Georgia" pitchFamily="18" charset="0"/>
          <a:ea typeface="+mn-ea"/>
          <a:cs typeface="+mn-cs"/>
        </a:defRPr>
      </a:lvl1pPr>
      <a:lvl2pPr marL="742950" indent="-285750" algn="l" defTabSz="914400" rtl="0" eaLnBrk="1" latinLnBrk="0" hangingPunct="1">
        <a:spcBef>
          <a:spcPct val="20000"/>
        </a:spcBef>
        <a:buClr>
          <a:srgbClr val="65AB14"/>
        </a:buClr>
        <a:buFont typeface="Wingdings" pitchFamily="2" charset="2"/>
        <a:buChar char="§"/>
        <a:defRPr sz="2800" kern="1200">
          <a:solidFill>
            <a:schemeClr val="bg1"/>
          </a:solidFill>
          <a:latin typeface="Georgia" pitchFamily="18" charset="0"/>
          <a:ea typeface="+mn-ea"/>
          <a:cs typeface="+mn-cs"/>
        </a:defRPr>
      </a:lvl2pPr>
      <a:lvl3pPr marL="1143000" indent="-228600" algn="l" defTabSz="914400" rtl="0" eaLnBrk="1" latinLnBrk="0" hangingPunct="1">
        <a:spcBef>
          <a:spcPct val="20000"/>
        </a:spcBef>
        <a:buClr>
          <a:srgbClr val="79AB14"/>
        </a:buClr>
        <a:buFont typeface="Arial" pitchFamily="34" charset="0"/>
        <a:buChar char="•"/>
        <a:defRPr sz="2400" kern="1200">
          <a:solidFill>
            <a:schemeClr val="bg1"/>
          </a:solidFill>
          <a:latin typeface="Georgia" pitchFamily="18" charset="0"/>
          <a:ea typeface="+mn-ea"/>
          <a:cs typeface="+mn-cs"/>
        </a:defRPr>
      </a:lvl3pPr>
      <a:lvl4pPr marL="1600200" indent="-228600" algn="l" defTabSz="914400" rtl="0" eaLnBrk="1" latinLnBrk="0" hangingPunct="1">
        <a:spcBef>
          <a:spcPct val="20000"/>
        </a:spcBef>
        <a:buClr>
          <a:srgbClr val="79AB14"/>
        </a:buClr>
        <a:buFont typeface="Arial" pitchFamily="34" charset="0"/>
        <a:buChar char="–"/>
        <a:defRPr sz="2000" kern="1200">
          <a:solidFill>
            <a:schemeClr val="bg1"/>
          </a:solidFill>
          <a:latin typeface="Georgia" pitchFamily="18" charset="0"/>
          <a:ea typeface="+mn-ea"/>
          <a:cs typeface="+mn-cs"/>
        </a:defRPr>
      </a:lvl4pPr>
      <a:lvl5pPr marL="2057400" indent="-228600" algn="l" defTabSz="914400" rtl="0" eaLnBrk="1" latinLnBrk="0" hangingPunct="1">
        <a:spcBef>
          <a:spcPct val="20000"/>
        </a:spcBef>
        <a:buClr>
          <a:srgbClr val="79AB14"/>
        </a:buClr>
        <a:buFont typeface="Arial" pitchFamily="34" charset="0"/>
        <a:buChar char="»"/>
        <a:defRPr sz="2000" kern="1200">
          <a:solidFill>
            <a:schemeClr val="bg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13390-0AA5-4BEF-847F-168009E1FCCC}" type="datetimeFigureOut">
              <a:rPr lang="en-US" smtClean="0"/>
              <a:t>8/22/2018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30F66-D75E-45EF-B4CE-6421162F724C}" type="slidenum">
              <a:rPr lang="en-US" smtClean="0"/>
              <a:t>‹#›</a:t>
            </a:fld>
            <a:endParaRPr lang="en-US" dirty="0"/>
          </a:p>
        </p:txBody>
      </p:sp>
    </p:spTree>
    <p:extLst>
      <p:ext uri="{BB962C8B-B14F-4D97-AF65-F5344CB8AC3E}">
        <p14:creationId xmlns:p14="http://schemas.microsoft.com/office/powerpoint/2010/main" val="1376892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spcBef>
          <a:spcPct val="0"/>
        </a:spcBef>
        <a:buNone/>
        <a:defRPr sz="4000" kern="1200">
          <a:solidFill>
            <a:srgbClr val="F9B320"/>
          </a:solidFill>
          <a:effectLst>
            <a:outerShdw blurRad="38100" dist="38100" dir="2700000" algn="tl" rotWithShape="0">
              <a:schemeClr val="bg1">
                <a:lumMod val="75000"/>
              </a:schemeClr>
            </a:outerShdw>
          </a:effectLst>
          <a:latin typeface="Georgia" pitchFamily="18" charset="0"/>
          <a:ea typeface="+mj-ea"/>
          <a:cs typeface="+mj-cs"/>
        </a:defRPr>
      </a:lvl1pPr>
    </p:titleStyle>
    <p:bodyStyle>
      <a:lvl1pPr marL="0" indent="0" algn="l" defTabSz="914400" rtl="0" eaLnBrk="1" latinLnBrk="0" hangingPunct="1">
        <a:spcBef>
          <a:spcPct val="20000"/>
        </a:spcBef>
        <a:buClr>
          <a:srgbClr val="65AB14"/>
        </a:buClr>
        <a:buFontTx/>
        <a:buNone/>
        <a:defRPr sz="3200" kern="1200">
          <a:solidFill>
            <a:srgbClr val="595959"/>
          </a:solidFill>
          <a:latin typeface="Georgia" pitchFamily="18" charset="0"/>
          <a:ea typeface="+mn-ea"/>
          <a:cs typeface="+mn-cs"/>
        </a:defRPr>
      </a:lvl1pPr>
      <a:lvl2pPr marL="742950" indent="-285750" algn="l" defTabSz="914400" rtl="0" eaLnBrk="1" latinLnBrk="0" hangingPunct="1">
        <a:spcBef>
          <a:spcPct val="20000"/>
        </a:spcBef>
        <a:buClr>
          <a:srgbClr val="F9B320"/>
        </a:buClr>
        <a:buFont typeface="Wingdings" pitchFamily="2" charset="2"/>
        <a:buChar char="§"/>
        <a:defRPr sz="2800" kern="1200">
          <a:solidFill>
            <a:srgbClr val="595959"/>
          </a:solidFill>
          <a:latin typeface="Georgia" pitchFamily="18" charset="0"/>
          <a:ea typeface="+mn-ea"/>
          <a:cs typeface="+mn-cs"/>
        </a:defRPr>
      </a:lvl2pPr>
      <a:lvl3pPr marL="1143000" indent="-228600" algn="l" defTabSz="914400" rtl="0" eaLnBrk="1" latinLnBrk="0" hangingPunct="1">
        <a:spcBef>
          <a:spcPct val="20000"/>
        </a:spcBef>
        <a:buClr>
          <a:srgbClr val="F9B320"/>
        </a:buClr>
        <a:buFont typeface="Arial" pitchFamily="34" charset="0"/>
        <a:buChar char="•"/>
        <a:defRPr sz="2400" kern="1200">
          <a:solidFill>
            <a:srgbClr val="595959"/>
          </a:solidFill>
          <a:latin typeface="Georgia" pitchFamily="18" charset="0"/>
          <a:ea typeface="+mn-ea"/>
          <a:cs typeface="+mn-cs"/>
        </a:defRPr>
      </a:lvl3pPr>
      <a:lvl4pPr marL="1600200" indent="-228600" algn="l" defTabSz="914400" rtl="0" eaLnBrk="1" latinLnBrk="0" hangingPunct="1">
        <a:spcBef>
          <a:spcPct val="20000"/>
        </a:spcBef>
        <a:buClr>
          <a:srgbClr val="F9B320"/>
        </a:buClr>
        <a:buFont typeface="Arial" pitchFamily="34" charset="0"/>
        <a:buChar char="–"/>
        <a:defRPr sz="2000" kern="1200">
          <a:solidFill>
            <a:srgbClr val="595959"/>
          </a:solidFill>
          <a:latin typeface="Georgia" pitchFamily="18" charset="0"/>
          <a:ea typeface="+mn-ea"/>
          <a:cs typeface="+mn-cs"/>
        </a:defRPr>
      </a:lvl4pPr>
      <a:lvl5pPr marL="2057400" indent="-228600" algn="l" defTabSz="914400" rtl="0" eaLnBrk="1" latinLnBrk="0" hangingPunct="1">
        <a:spcBef>
          <a:spcPct val="20000"/>
        </a:spcBef>
        <a:buClr>
          <a:srgbClr val="F9B320"/>
        </a:buClr>
        <a:buFont typeface="Arial" pitchFamily="34" charset="0"/>
        <a:buChar char="»"/>
        <a:defRPr sz="2000" kern="1200">
          <a:solidFill>
            <a:srgbClr val="595959"/>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4953000"/>
          </a:xfrm>
        </p:spPr>
        <p:txBody>
          <a:bodyPr>
            <a:normAutofit/>
          </a:bodyPr>
          <a:lstStyle/>
          <a:p>
            <a:r>
              <a:rPr lang="en-US" sz="3100" b="1" dirty="0" smtClean="0">
                <a:solidFill>
                  <a:schemeClr val="bg1"/>
                </a:solidFill>
              </a:rPr>
              <a:t>CEHD Research &amp; Scholarship: Tips &amp; Strategies for Effective Proposals</a:t>
            </a: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sz="2700" b="1" dirty="0" smtClean="0">
                <a:solidFill>
                  <a:schemeClr val="bg1"/>
                </a:solidFill>
              </a:rPr>
              <a:t>CEHD Fall 2018 Breakout Session </a:t>
            </a:r>
            <a:r>
              <a:rPr lang="en-US" sz="2700" b="1" dirty="0">
                <a:solidFill>
                  <a:schemeClr val="bg1"/>
                </a:solidFill>
              </a:rPr>
              <a:t/>
            </a:r>
            <a:br>
              <a:rPr lang="en-US" sz="2700" b="1" dirty="0">
                <a:solidFill>
                  <a:schemeClr val="bg1"/>
                </a:solidFill>
              </a:rPr>
            </a:br>
            <a:r>
              <a:rPr lang="en-US" sz="2200" b="1" dirty="0" smtClean="0">
                <a:solidFill>
                  <a:schemeClr val="bg1"/>
                </a:solidFill>
              </a:rPr>
              <a:t>presented by</a:t>
            </a:r>
            <a:r>
              <a:rPr lang="en-US" sz="2700" b="1" dirty="0" smtClean="0">
                <a:solidFill>
                  <a:schemeClr val="bg1"/>
                </a:solidFill>
              </a:rPr>
              <a:t/>
            </a:r>
            <a:br>
              <a:rPr lang="en-US" sz="2700" b="1" dirty="0" smtClean="0">
                <a:solidFill>
                  <a:schemeClr val="bg1"/>
                </a:solidFill>
              </a:rPr>
            </a:br>
            <a:r>
              <a:rPr lang="en-US" b="1" dirty="0">
                <a:solidFill>
                  <a:schemeClr val="bg1"/>
                </a:solidFill>
              </a:rPr>
              <a:t/>
            </a:r>
            <a:br>
              <a:rPr lang="en-US" b="1" dirty="0">
                <a:solidFill>
                  <a:schemeClr val="bg1"/>
                </a:solidFill>
              </a:rPr>
            </a:br>
            <a:r>
              <a:rPr lang="en-US" sz="1800" b="1" dirty="0" smtClean="0">
                <a:solidFill>
                  <a:schemeClr val="bg1"/>
                </a:solidFill>
              </a:rPr>
              <a:t>Jessica Guzzo, CRA, CPRA, CFRA, Director of Research Administration</a:t>
            </a:r>
            <a:br>
              <a:rPr lang="en-US" sz="1800" b="1" dirty="0" smtClean="0">
                <a:solidFill>
                  <a:schemeClr val="bg1"/>
                </a:solidFill>
              </a:rPr>
            </a:br>
            <a:r>
              <a:rPr lang="en-US" sz="1800" b="1" dirty="0" smtClean="0">
                <a:solidFill>
                  <a:schemeClr val="bg1"/>
                </a:solidFill>
              </a:rPr>
              <a:t>Heather Longest, CRA, Senior Research Administrator</a:t>
            </a:r>
            <a:br>
              <a:rPr lang="en-US" sz="1800" b="1" dirty="0" smtClean="0">
                <a:solidFill>
                  <a:schemeClr val="bg1"/>
                </a:solidFill>
              </a:rPr>
            </a:br>
            <a:r>
              <a:rPr lang="en-US" sz="1800" b="1" dirty="0" smtClean="0">
                <a:solidFill>
                  <a:schemeClr val="bg1"/>
                </a:solidFill>
              </a:rPr>
              <a:t>August 22,2018</a:t>
            </a:r>
            <a:r>
              <a:rPr lang="en-US" sz="1800" b="1" dirty="0">
                <a:solidFill>
                  <a:schemeClr val="bg1"/>
                </a:solidFill>
                <a:effectLst/>
              </a:rPr>
              <a:t/>
            </a:r>
            <a:br>
              <a:rPr lang="en-US" sz="1800" b="1" dirty="0">
                <a:solidFill>
                  <a:schemeClr val="bg1"/>
                </a:solidFill>
                <a:effectLst/>
              </a:rPr>
            </a:br>
            <a:endParaRPr lang="en-US" sz="1800" b="1" dirty="0">
              <a:solidFill>
                <a:schemeClr val="bg1"/>
              </a:solidFill>
            </a:endParaRPr>
          </a:p>
        </p:txBody>
      </p:sp>
    </p:spTree>
    <p:extLst>
      <p:ext uri="{BB962C8B-B14F-4D97-AF65-F5344CB8AC3E}">
        <p14:creationId xmlns:p14="http://schemas.microsoft.com/office/powerpoint/2010/main" val="422043691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457200" y="152400"/>
            <a:ext cx="8229600" cy="6096000"/>
          </a:xfrm>
          <a:prstGeom prst="rect">
            <a:avLst/>
          </a:prstGeom>
        </p:spPr>
      </p:pic>
    </p:spTree>
    <p:extLst>
      <p:ext uri="{BB962C8B-B14F-4D97-AF65-F5344CB8AC3E}">
        <p14:creationId xmlns:p14="http://schemas.microsoft.com/office/powerpoint/2010/main" val="1263046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47912" y="274638"/>
            <a:ext cx="8848175" cy="5592762"/>
          </a:xfrm>
          <a:prstGeom prst="rect">
            <a:avLst/>
          </a:prstGeom>
        </p:spPr>
      </p:pic>
    </p:spTree>
    <p:extLst>
      <p:ext uri="{BB962C8B-B14F-4D97-AF65-F5344CB8AC3E}">
        <p14:creationId xmlns:p14="http://schemas.microsoft.com/office/powerpoint/2010/main" val="1178236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RFP is Roadmap to Success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Read the RFA, RFP, NOFO, Solicitation, etc.</a:t>
            </a:r>
          </a:p>
          <a:p>
            <a:r>
              <a:rPr lang="en-US" dirty="0" smtClean="0"/>
              <a:t>Key info that you will find (margins, font, spacing, page limits, word limits, content, format, etc.)</a:t>
            </a:r>
          </a:p>
          <a:p>
            <a:r>
              <a:rPr lang="en-US" dirty="0" smtClean="0"/>
              <a:t>Which rules apply</a:t>
            </a:r>
          </a:p>
          <a:p>
            <a:r>
              <a:rPr lang="en-US" dirty="0" smtClean="0"/>
              <a:t>Unique details – reduced indirect rates; cost share and match requirements, limitations on costs, etc. </a:t>
            </a:r>
          </a:p>
          <a:p>
            <a:r>
              <a:rPr lang="en-US" dirty="0" smtClean="0"/>
              <a:t>When in doubt ask questions</a:t>
            </a:r>
          </a:p>
        </p:txBody>
      </p:sp>
    </p:spTree>
    <p:extLst>
      <p:ext uri="{BB962C8B-B14F-4D97-AF65-F5344CB8AC3E}">
        <p14:creationId xmlns:p14="http://schemas.microsoft.com/office/powerpoint/2010/main" val="2247944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457200" y="103119"/>
            <a:ext cx="8305800" cy="5945979"/>
          </a:xfrm>
          <a:prstGeom prst="rect">
            <a:avLst/>
          </a:prstGeom>
        </p:spPr>
      </p:pic>
    </p:spTree>
    <p:extLst>
      <p:ext uri="{BB962C8B-B14F-4D97-AF65-F5344CB8AC3E}">
        <p14:creationId xmlns:p14="http://schemas.microsoft.com/office/powerpoint/2010/main" val="646250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for most proposal submissions</a:t>
            </a:r>
            <a:endParaRPr lang="en-US" dirty="0"/>
          </a:p>
        </p:txBody>
      </p:sp>
      <p:sp>
        <p:nvSpPr>
          <p:cNvPr id="3" name="Content Placeholder 2"/>
          <p:cNvSpPr>
            <a:spLocks noGrp="1"/>
          </p:cNvSpPr>
          <p:nvPr>
            <p:ph idx="1"/>
          </p:nvPr>
        </p:nvSpPr>
        <p:spPr/>
        <p:txBody>
          <a:bodyPr/>
          <a:lstStyle/>
          <a:p>
            <a:r>
              <a:rPr lang="en-US" dirty="0" smtClean="0"/>
              <a:t>Statement of Work/Project Narrative</a:t>
            </a:r>
          </a:p>
          <a:p>
            <a:r>
              <a:rPr lang="en-US" dirty="0" smtClean="0"/>
              <a:t>Detailed Budget</a:t>
            </a:r>
          </a:p>
          <a:p>
            <a:r>
              <a:rPr lang="en-US" dirty="0" smtClean="0"/>
              <a:t>Budget Narrative/Justification</a:t>
            </a:r>
          </a:p>
          <a:p>
            <a:r>
              <a:rPr lang="en-US" dirty="0" smtClean="0"/>
              <a:t>CVs or Biographical Sketches</a:t>
            </a:r>
          </a:p>
          <a:p>
            <a:r>
              <a:rPr lang="en-US" dirty="0" smtClean="0"/>
              <a:t>Cover Letter</a:t>
            </a:r>
          </a:p>
          <a:p>
            <a:r>
              <a:rPr lang="en-US" dirty="0" smtClean="0"/>
              <a:t>Conflict of Interest Disclosures</a:t>
            </a:r>
          </a:p>
          <a:p>
            <a:r>
              <a:rPr lang="en-US" dirty="0" smtClean="0"/>
              <a:t>F&amp;A &amp; Fringe Rate Agreements</a:t>
            </a:r>
          </a:p>
          <a:p>
            <a:endParaRPr lang="en-US" dirty="0"/>
          </a:p>
        </p:txBody>
      </p:sp>
    </p:spTree>
    <p:extLst>
      <p:ext uri="{BB962C8B-B14F-4D97-AF65-F5344CB8AC3E}">
        <p14:creationId xmlns:p14="http://schemas.microsoft.com/office/powerpoint/2010/main" val="1384037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Possible Requirements</a:t>
            </a:r>
            <a:endParaRPr lang="en-US" dirty="0"/>
          </a:p>
        </p:txBody>
      </p:sp>
      <p:sp>
        <p:nvSpPr>
          <p:cNvPr id="3" name="Content Placeholder 2"/>
          <p:cNvSpPr>
            <a:spLocks noGrp="1"/>
          </p:cNvSpPr>
          <p:nvPr>
            <p:ph idx="1"/>
          </p:nvPr>
        </p:nvSpPr>
        <p:spPr/>
        <p:txBody>
          <a:bodyPr>
            <a:normAutofit/>
          </a:bodyPr>
          <a:lstStyle/>
          <a:p>
            <a:r>
              <a:rPr lang="en-US" dirty="0" smtClean="0"/>
              <a:t>Current &amp; Pending Funding Support</a:t>
            </a:r>
            <a:endParaRPr lang="en-US" dirty="0"/>
          </a:p>
          <a:p>
            <a:r>
              <a:rPr lang="en-US" dirty="0"/>
              <a:t>Research/non-research related </a:t>
            </a:r>
            <a:r>
              <a:rPr lang="en-US" dirty="0" smtClean="0"/>
              <a:t>narratives</a:t>
            </a:r>
          </a:p>
          <a:p>
            <a:r>
              <a:rPr lang="en-US" dirty="0" smtClean="0"/>
              <a:t>Data management plans</a:t>
            </a:r>
          </a:p>
          <a:p>
            <a:r>
              <a:rPr lang="en-US" dirty="0" smtClean="0"/>
              <a:t>Post doc mentoring plans</a:t>
            </a:r>
          </a:p>
          <a:p>
            <a:r>
              <a:rPr lang="en-US" dirty="0" smtClean="0"/>
              <a:t>Letters </a:t>
            </a:r>
            <a:r>
              <a:rPr lang="en-US" dirty="0"/>
              <a:t>of support from collaborators and </a:t>
            </a:r>
            <a:r>
              <a:rPr lang="en-US" dirty="0" smtClean="0"/>
              <a:t>consultants</a:t>
            </a:r>
          </a:p>
          <a:p>
            <a:r>
              <a:rPr lang="en-US" dirty="0" err="1" smtClean="0"/>
              <a:t>Subrecipient</a:t>
            </a:r>
            <a:r>
              <a:rPr lang="en-US" dirty="0" smtClean="0"/>
              <a:t> commitment forms and packages</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469712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Work</a:t>
            </a:r>
            <a:endParaRPr lang="en-US" dirty="0"/>
          </a:p>
        </p:txBody>
      </p:sp>
      <p:sp>
        <p:nvSpPr>
          <p:cNvPr id="3" name="Content Placeholder 2"/>
          <p:cNvSpPr>
            <a:spLocks noGrp="1"/>
          </p:cNvSpPr>
          <p:nvPr>
            <p:ph idx="1"/>
          </p:nvPr>
        </p:nvSpPr>
        <p:spPr/>
        <p:txBody>
          <a:bodyPr/>
          <a:lstStyle/>
          <a:p>
            <a:r>
              <a:rPr lang="en-US" dirty="0" smtClean="0"/>
              <a:t>Scope should be clearly written and distinguish the project from others</a:t>
            </a:r>
          </a:p>
          <a:p>
            <a:r>
              <a:rPr lang="en-US" dirty="0" smtClean="0"/>
              <a:t>Should address:</a:t>
            </a:r>
          </a:p>
          <a:p>
            <a:pPr lvl="1"/>
            <a:r>
              <a:rPr lang="en-US" dirty="0" smtClean="0"/>
              <a:t>Nature of the work</a:t>
            </a:r>
          </a:p>
          <a:p>
            <a:pPr lvl="1"/>
            <a:r>
              <a:rPr lang="en-US" dirty="0" smtClean="0"/>
              <a:t>Who will perform the work</a:t>
            </a:r>
          </a:p>
          <a:p>
            <a:pPr lvl="1"/>
            <a:r>
              <a:rPr lang="en-US" dirty="0" smtClean="0"/>
              <a:t>When and Where the work will be performed</a:t>
            </a:r>
          </a:p>
          <a:p>
            <a:pPr lvl="1"/>
            <a:r>
              <a:rPr lang="en-US" dirty="0" smtClean="0"/>
              <a:t>How the work will be performed</a:t>
            </a:r>
          </a:p>
          <a:p>
            <a:pPr lvl="1"/>
            <a:r>
              <a:rPr lang="en-US" dirty="0" smtClean="0"/>
              <a:t>Specific aims, milestones, and deliverables </a:t>
            </a:r>
            <a:endParaRPr lang="en-US" dirty="0"/>
          </a:p>
        </p:txBody>
      </p:sp>
    </p:spTree>
    <p:extLst>
      <p:ext uri="{BB962C8B-B14F-4D97-AF65-F5344CB8AC3E}">
        <p14:creationId xmlns:p14="http://schemas.microsoft.com/office/powerpoint/2010/main" val="513645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Detailed Budgets &amp; Budget Justifications</a:t>
            </a:r>
            <a:endParaRPr lang="en-US" dirty="0"/>
          </a:p>
        </p:txBody>
      </p:sp>
      <p:sp>
        <p:nvSpPr>
          <p:cNvPr id="3" name="Content Placeholder 2"/>
          <p:cNvSpPr>
            <a:spLocks noGrp="1"/>
          </p:cNvSpPr>
          <p:nvPr>
            <p:ph idx="1"/>
          </p:nvPr>
        </p:nvSpPr>
        <p:spPr/>
        <p:txBody>
          <a:bodyPr>
            <a:normAutofit/>
          </a:bodyPr>
          <a:lstStyle/>
          <a:p>
            <a:r>
              <a:rPr lang="en-US" sz="3000" dirty="0" smtClean="0"/>
              <a:t>Budget must comply with applicable cost principles, cost accounting standards, federal, state, sponsor and institutional guidelines</a:t>
            </a:r>
          </a:p>
          <a:p>
            <a:r>
              <a:rPr lang="en-US" sz="3000" dirty="0" smtClean="0"/>
              <a:t>Costs must be reasonable, necessary, allowable, allocable </a:t>
            </a:r>
          </a:p>
          <a:p>
            <a:r>
              <a:rPr lang="en-US" sz="3000" dirty="0" smtClean="0"/>
              <a:t>Direct, indirect and cost share</a:t>
            </a:r>
          </a:p>
          <a:p>
            <a:pPr marL="0"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095045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 – Direct vs. Indirect Costs</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s://cng.ncsu.edu/wp-content/uploads/2015/11/spa-compliance-ter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35368"/>
            <a:ext cx="8305800" cy="453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045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 - Direct Costs</a:t>
            </a:r>
            <a:endParaRPr lang="en-US" dirty="0"/>
          </a:p>
        </p:txBody>
      </p:sp>
      <p:sp>
        <p:nvSpPr>
          <p:cNvPr id="3" name="Content Placeholder 2"/>
          <p:cNvSpPr>
            <a:spLocks noGrp="1"/>
          </p:cNvSpPr>
          <p:nvPr>
            <p:ph idx="1"/>
          </p:nvPr>
        </p:nvSpPr>
        <p:spPr>
          <a:xfrm>
            <a:off x="422031" y="1219200"/>
            <a:ext cx="8229600" cy="4525963"/>
          </a:xfrm>
        </p:spPr>
        <p:txBody>
          <a:bodyPr>
            <a:normAutofit fontScale="55000" lnSpcReduction="20000"/>
          </a:bodyPr>
          <a:lstStyle/>
          <a:p>
            <a:pPr marL="0" indent="0">
              <a:buNone/>
            </a:pPr>
            <a:endParaRPr lang="en-US" dirty="0" smtClean="0"/>
          </a:p>
          <a:p>
            <a:pPr>
              <a:buFont typeface="Arial" panose="020B0604020202020204" pitchFamily="34" charset="0"/>
              <a:buChar char="•"/>
            </a:pPr>
            <a:r>
              <a:rPr lang="en-US" dirty="0" smtClean="0"/>
              <a:t> </a:t>
            </a:r>
            <a:r>
              <a:rPr lang="en-US" sz="3800" dirty="0" smtClean="0"/>
              <a:t>Salary Support for Faculty, Post Docs, Graduate Research   Assistants, Student and Non-Student Wages</a:t>
            </a:r>
          </a:p>
          <a:p>
            <a:pPr>
              <a:buFont typeface="Arial" panose="020B0604020202020204" pitchFamily="34" charset="0"/>
              <a:buChar char="•"/>
            </a:pPr>
            <a:r>
              <a:rPr lang="en-US" sz="3800" dirty="0" smtClean="0"/>
              <a:t> Fringe Benefits</a:t>
            </a:r>
          </a:p>
          <a:p>
            <a:pPr>
              <a:buFont typeface="Arial" panose="020B0604020202020204" pitchFamily="34" charset="0"/>
              <a:buChar char="•"/>
            </a:pPr>
            <a:r>
              <a:rPr lang="en-US" sz="3800" dirty="0" smtClean="0"/>
              <a:t> Travel</a:t>
            </a:r>
            <a:endParaRPr lang="en-US" sz="3800" dirty="0"/>
          </a:p>
          <a:p>
            <a:pPr marL="457200" indent="-457200">
              <a:buFont typeface="Arial" panose="020B0604020202020204" pitchFamily="34" charset="0"/>
              <a:buChar char="•"/>
            </a:pPr>
            <a:r>
              <a:rPr lang="en-US" sz="3800" dirty="0"/>
              <a:t>Consultant/Professional Services</a:t>
            </a:r>
          </a:p>
          <a:p>
            <a:pPr marL="457200" indent="-457200">
              <a:buFont typeface="Arial" panose="020B0604020202020204" pitchFamily="34" charset="0"/>
              <a:buChar char="•"/>
            </a:pPr>
            <a:r>
              <a:rPr lang="en-US" sz="3800" dirty="0"/>
              <a:t>Equipment</a:t>
            </a:r>
          </a:p>
          <a:p>
            <a:pPr marL="457200" indent="-457200">
              <a:buFont typeface="Arial" panose="020B0604020202020204" pitchFamily="34" charset="0"/>
              <a:buChar char="•"/>
            </a:pPr>
            <a:r>
              <a:rPr lang="en-US" sz="3800" dirty="0"/>
              <a:t>Supplies and Materials</a:t>
            </a:r>
          </a:p>
          <a:p>
            <a:pPr marL="457200" indent="-457200">
              <a:buFont typeface="Arial" panose="020B0604020202020204" pitchFamily="34" charset="0"/>
              <a:buChar char="•"/>
            </a:pPr>
            <a:r>
              <a:rPr lang="en-US" sz="3800" dirty="0" err="1"/>
              <a:t>Subawards</a:t>
            </a:r>
            <a:endParaRPr lang="en-US" sz="3800" dirty="0"/>
          </a:p>
          <a:p>
            <a:pPr marL="457200" indent="-457200">
              <a:buFont typeface="Arial" panose="020B0604020202020204" pitchFamily="34" charset="0"/>
              <a:buChar char="•"/>
            </a:pPr>
            <a:r>
              <a:rPr lang="en-US" sz="3800" dirty="0"/>
              <a:t>Tuition</a:t>
            </a:r>
          </a:p>
          <a:p>
            <a:pPr marL="457200" indent="-457200">
              <a:buFont typeface="Arial" panose="020B0604020202020204" pitchFamily="34" charset="0"/>
              <a:buChar char="•"/>
            </a:pPr>
            <a:r>
              <a:rPr lang="en-US" sz="3800" dirty="0"/>
              <a:t>Graduate Student Health Insurance</a:t>
            </a:r>
          </a:p>
          <a:p>
            <a:pPr marL="457200" indent="-457200">
              <a:buFont typeface="Arial" panose="020B0604020202020204" pitchFamily="34" charset="0"/>
              <a:buChar char="•"/>
            </a:pPr>
            <a:r>
              <a:rPr lang="en-US" sz="3800" dirty="0"/>
              <a:t>Stipends &amp; Honorariums</a:t>
            </a:r>
          </a:p>
          <a:p>
            <a:pPr marL="457200" indent="-457200">
              <a:buFont typeface="Arial" panose="020B0604020202020204" pitchFamily="34" charset="0"/>
              <a:buChar char="•"/>
            </a:pPr>
            <a:r>
              <a:rPr lang="en-US" sz="3800" dirty="0"/>
              <a:t>Participant Support Costs</a:t>
            </a:r>
          </a:p>
          <a:p>
            <a:pPr marL="457200" indent="-457200">
              <a:buFont typeface="Arial" panose="020B0604020202020204" pitchFamily="34" charset="0"/>
              <a:buChar char="•"/>
            </a:pPr>
            <a:r>
              <a:rPr lang="en-US" sz="3800" dirty="0"/>
              <a:t>Research Subject Payments</a:t>
            </a:r>
          </a:p>
          <a:p>
            <a:endParaRPr lang="en-US" dirty="0"/>
          </a:p>
        </p:txBody>
      </p:sp>
    </p:spTree>
    <p:extLst>
      <p:ext uri="{BB962C8B-B14F-4D97-AF65-F5344CB8AC3E}">
        <p14:creationId xmlns:p14="http://schemas.microsoft.com/office/powerpoint/2010/main" val="4037834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2400" y="152400"/>
            <a:ext cx="8839200" cy="5989959"/>
          </a:xfrm>
          <a:prstGeom prst="rect">
            <a:avLst/>
          </a:prstGeom>
        </p:spPr>
      </p:pic>
    </p:spTree>
    <p:extLst>
      <p:ext uri="{BB962C8B-B14F-4D97-AF65-F5344CB8AC3E}">
        <p14:creationId xmlns:p14="http://schemas.microsoft.com/office/powerpoint/2010/main" val="2967958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Salary Support</a:t>
            </a:r>
            <a:endParaRPr lang="en-US" dirty="0"/>
          </a:p>
        </p:txBody>
      </p:sp>
      <p:sp>
        <p:nvSpPr>
          <p:cNvPr id="3" name="Content Placeholder 2"/>
          <p:cNvSpPr>
            <a:spLocks noGrp="1"/>
          </p:cNvSpPr>
          <p:nvPr>
            <p:ph idx="1"/>
          </p:nvPr>
        </p:nvSpPr>
        <p:spPr/>
        <p:txBody>
          <a:bodyPr>
            <a:normAutofit/>
          </a:bodyPr>
          <a:lstStyle/>
          <a:p>
            <a:r>
              <a:rPr lang="en-US" dirty="0" smtClean="0"/>
              <a:t>Budget &amp; Charge Effort when work will be performed</a:t>
            </a:r>
            <a:r>
              <a:rPr lang="en-US" dirty="0"/>
              <a:t> </a:t>
            </a:r>
            <a:r>
              <a:rPr lang="en-US" dirty="0" smtClean="0"/>
              <a:t>during CY, AY, Summer</a:t>
            </a:r>
          </a:p>
          <a:p>
            <a:r>
              <a:rPr lang="en-US" dirty="0"/>
              <a:t>Allowable at the Institutional Base Salary rate. </a:t>
            </a:r>
          </a:p>
          <a:p>
            <a:r>
              <a:rPr lang="en-US" dirty="0"/>
              <a:t>Overtime/Overload charges are typically unallowable</a:t>
            </a:r>
          </a:p>
          <a:p>
            <a:endParaRPr lang="en-US" dirty="0" smtClean="0"/>
          </a:p>
          <a:p>
            <a:endParaRPr lang="en-US" dirty="0"/>
          </a:p>
        </p:txBody>
      </p:sp>
    </p:spTree>
    <p:extLst>
      <p:ext uri="{BB962C8B-B14F-4D97-AF65-F5344CB8AC3E}">
        <p14:creationId xmlns:p14="http://schemas.microsoft.com/office/powerpoint/2010/main" val="3878610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Salary Support</a:t>
            </a:r>
            <a:endParaRPr lang="en-US" dirty="0"/>
          </a:p>
        </p:txBody>
      </p:sp>
      <p:sp>
        <p:nvSpPr>
          <p:cNvPr id="3" name="Content Placeholder 2"/>
          <p:cNvSpPr>
            <a:spLocks noGrp="1"/>
          </p:cNvSpPr>
          <p:nvPr>
            <p:ph idx="1"/>
          </p:nvPr>
        </p:nvSpPr>
        <p:spPr/>
        <p:txBody>
          <a:bodyPr>
            <a:normAutofit fontScale="77500" lnSpcReduction="20000"/>
          </a:bodyPr>
          <a:lstStyle/>
          <a:p>
            <a:r>
              <a:rPr lang="en-US" dirty="0"/>
              <a:t>New </a:t>
            </a:r>
            <a:r>
              <a:rPr lang="en-US" dirty="0" smtClean="0"/>
              <a:t>Research Extended Appointment Policy No. 4019 includes new university guidelines for charging faculty salary to </a:t>
            </a:r>
            <a:r>
              <a:rPr lang="en-US" dirty="0"/>
              <a:t>sponsored </a:t>
            </a:r>
            <a:r>
              <a:rPr lang="en-US" dirty="0" smtClean="0"/>
              <a:t>projects</a:t>
            </a:r>
          </a:p>
          <a:p>
            <a:pPr marL="0" indent="0">
              <a:buNone/>
            </a:pPr>
            <a:endParaRPr lang="en-US" dirty="0" smtClean="0"/>
          </a:p>
          <a:p>
            <a:r>
              <a:rPr lang="en-US" dirty="0" smtClean="0"/>
              <a:t>https</a:t>
            </a:r>
            <a:r>
              <a:rPr lang="en-US" dirty="0"/>
              <a:t>://universitypolicy.gmu.edu/policies/research-extended-appointment-policy/</a:t>
            </a:r>
          </a:p>
          <a:p>
            <a:endParaRPr lang="en-US" dirty="0" smtClean="0"/>
          </a:p>
          <a:p>
            <a:r>
              <a:rPr lang="en-US" dirty="0" smtClean="0"/>
              <a:t>New Guidelines limit Summer Salary support from Sponsored Projects to 90% or 2.7 months</a:t>
            </a:r>
          </a:p>
          <a:p>
            <a:endParaRPr lang="en-US" dirty="0" smtClean="0"/>
          </a:p>
          <a:p>
            <a:r>
              <a:rPr lang="en-US" dirty="0"/>
              <a:t>https://osp.gmu.edu/guidelines-for-charging-faculty-salary-to-sponsored-projects/</a:t>
            </a:r>
            <a:endParaRPr lang="en-US" dirty="0" smtClean="0"/>
          </a:p>
          <a:p>
            <a:endParaRPr lang="en-US" dirty="0"/>
          </a:p>
          <a:p>
            <a:endParaRPr lang="en-US" dirty="0"/>
          </a:p>
        </p:txBody>
      </p:sp>
    </p:spTree>
    <p:extLst>
      <p:ext uri="{BB962C8B-B14F-4D97-AF65-F5344CB8AC3E}">
        <p14:creationId xmlns:p14="http://schemas.microsoft.com/office/powerpoint/2010/main" val="1709192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Salary Support</a:t>
            </a:r>
            <a:endParaRPr lang="en-US" dirty="0"/>
          </a:p>
        </p:txBody>
      </p:sp>
      <p:sp>
        <p:nvSpPr>
          <p:cNvPr id="3" name="Content Placeholder 2"/>
          <p:cNvSpPr>
            <a:spLocks noGrp="1"/>
          </p:cNvSpPr>
          <p:nvPr>
            <p:ph idx="1"/>
          </p:nvPr>
        </p:nvSpPr>
        <p:spPr/>
        <p:txBody>
          <a:bodyPr>
            <a:normAutofit/>
          </a:bodyPr>
          <a:lstStyle/>
          <a:p>
            <a:r>
              <a:rPr lang="en-US" dirty="0"/>
              <a:t>NSF 2 month rule, NIH &amp; DOJ salary caps</a:t>
            </a:r>
          </a:p>
          <a:p>
            <a:r>
              <a:rPr lang="en-US" dirty="0"/>
              <a:t>Sponsor restrictions on reductions to committed time </a:t>
            </a:r>
          </a:p>
          <a:p>
            <a:r>
              <a:rPr lang="en-US" dirty="0"/>
              <a:t>Prior approval required for </a:t>
            </a:r>
            <a:r>
              <a:rPr lang="en-US" dirty="0"/>
              <a:t>disengagement from the project for more than three months, or a 25 percent reduction in time devoted to the project, by the approved project director or principal </a:t>
            </a:r>
            <a:r>
              <a:rPr lang="en-US" dirty="0" smtClean="0"/>
              <a:t>investigator.</a:t>
            </a:r>
            <a:endParaRPr lang="en-US" dirty="0"/>
          </a:p>
          <a:p>
            <a:endParaRPr lang="en-US" dirty="0"/>
          </a:p>
        </p:txBody>
      </p:sp>
    </p:spTree>
    <p:extLst>
      <p:ext uri="{BB962C8B-B14F-4D97-AF65-F5344CB8AC3E}">
        <p14:creationId xmlns:p14="http://schemas.microsoft.com/office/powerpoint/2010/main" val="5037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Salary Support</a:t>
            </a:r>
            <a:endParaRPr lang="en-US" dirty="0"/>
          </a:p>
        </p:txBody>
      </p:sp>
      <p:sp>
        <p:nvSpPr>
          <p:cNvPr id="3" name="Content Placeholder 2"/>
          <p:cNvSpPr>
            <a:spLocks noGrp="1"/>
          </p:cNvSpPr>
          <p:nvPr>
            <p:ph idx="1"/>
          </p:nvPr>
        </p:nvSpPr>
        <p:spPr/>
        <p:txBody>
          <a:bodyPr>
            <a:normAutofit/>
          </a:bodyPr>
          <a:lstStyle/>
          <a:p>
            <a:r>
              <a:rPr lang="en-US" dirty="0" smtClean="0"/>
              <a:t>The CEHD Faculty Workload Guidance for Externally Grant Funded Course Buyouts may be found on pages 8-10 of the CEHD Faculty Workload Policy</a:t>
            </a:r>
          </a:p>
          <a:p>
            <a:pPr marL="0" indent="0">
              <a:buNone/>
            </a:pPr>
            <a:endParaRPr lang="en-US" dirty="0" smtClean="0"/>
          </a:p>
          <a:p>
            <a:r>
              <a:rPr lang="en-US" dirty="0"/>
              <a:t>https://</a:t>
            </a:r>
            <a:r>
              <a:rPr lang="en-US" dirty="0" smtClean="0"/>
              <a:t>cehd.gmu.edu/assets/files/faculty_workload_policy.pdf </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2168230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Salary Support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216985"/>
            <a:ext cx="6710239" cy="4909178"/>
          </a:xfrm>
        </p:spPr>
      </p:pic>
    </p:spTree>
    <p:extLst>
      <p:ext uri="{BB962C8B-B14F-4D97-AF65-F5344CB8AC3E}">
        <p14:creationId xmlns:p14="http://schemas.microsoft.com/office/powerpoint/2010/main" val="1587810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 Support</a:t>
            </a:r>
            <a:endParaRPr lang="en-US" dirty="0"/>
          </a:p>
        </p:txBody>
      </p:sp>
      <p:sp>
        <p:nvSpPr>
          <p:cNvPr id="3" name="Content Placeholder 2"/>
          <p:cNvSpPr>
            <a:spLocks noGrp="1"/>
          </p:cNvSpPr>
          <p:nvPr>
            <p:ph idx="1"/>
          </p:nvPr>
        </p:nvSpPr>
        <p:spPr/>
        <p:txBody>
          <a:bodyPr/>
          <a:lstStyle/>
          <a:p>
            <a:r>
              <a:rPr lang="en-US" dirty="0" smtClean="0"/>
              <a:t>CEHD GRA Policy Doc can be found at</a:t>
            </a:r>
          </a:p>
          <a:p>
            <a:pPr lvl="1"/>
            <a:r>
              <a:rPr lang="en-US" dirty="0"/>
              <a:t>https://</a:t>
            </a:r>
            <a:r>
              <a:rPr lang="en-US" dirty="0" smtClean="0"/>
              <a:t>cehd.gmu.edu/assets/docs/cehd/gra-salaries-tuition-benefits-work-schedule-policy.pdf </a:t>
            </a:r>
          </a:p>
          <a:p>
            <a:pPr lvl="1"/>
            <a:r>
              <a:rPr lang="en-US" dirty="0" smtClean="0"/>
              <a:t>Includes salary rates, appointment periods, tuition support, benefits, work schedule and guidelines</a:t>
            </a:r>
          </a:p>
          <a:p>
            <a:endParaRPr lang="en-US" dirty="0"/>
          </a:p>
        </p:txBody>
      </p:sp>
    </p:spTree>
    <p:extLst>
      <p:ext uri="{BB962C8B-B14F-4D97-AF65-F5344CB8AC3E}">
        <p14:creationId xmlns:p14="http://schemas.microsoft.com/office/powerpoint/2010/main" val="1921221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76200"/>
            <a:ext cx="7010400" cy="6172200"/>
          </a:xfrm>
        </p:spPr>
      </p:pic>
    </p:spTree>
    <p:extLst>
      <p:ext uri="{BB962C8B-B14F-4D97-AF65-F5344CB8AC3E}">
        <p14:creationId xmlns:p14="http://schemas.microsoft.com/office/powerpoint/2010/main" val="3970453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Student/Non-Student Wages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ACA</a:t>
            </a:r>
          </a:p>
          <a:p>
            <a:r>
              <a:rPr lang="en-US" dirty="0" smtClean="0"/>
              <a:t>Federal minimum Wage</a:t>
            </a:r>
          </a:p>
          <a:p>
            <a:r>
              <a:rPr lang="en-US" dirty="0" smtClean="0"/>
              <a:t>Internal policies regarding max hours during AY</a:t>
            </a:r>
          </a:p>
          <a:p>
            <a:r>
              <a:rPr lang="en-US" dirty="0" smtClean="0"/>
              <a:t>International student work restrictions during AY</a:t>
            </a:r>
          </a:p>
          <a:p>
            <a:r>
              <a:rPr lang="en-US" dirty="0" smtClean="0"/>
              <a:t>Student Wage/Work study – not to exceed $30/hour, no exceptions</a:t>
            </a:r>
          </a:p>
          <a:p>
            <a:r>
              <a:rPr lang="en-US" dirty="0" smtClean="0"/>
              <a:t>Wage – over $35/hour requires additional approval by Class and Comp</a:t>
            </a:r>
            <a:endParaRPr lang="en-US" dirty="0"/>
          </a:p>
        </p:txBody>
      </p:sp>
    </p:spTree>
    <p:extLst>
      <p:ext uri="{BB962C8B-B14F-4D97-AF65-F5344CB8AC3E}">
        <p14:creationId xmlns:p14="http://schemas.microsoft.com/office/powerpoint/2010/main" val="2657964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Consultants</a:t>
            </a:r>
            <a:endParaRPr lang="en-US" dirty="0"/>
          </a:p>
        </p:txBody>
      </p:sp>
      <p:sp>
        <p:nvSpPr>
          <p:cNvPr id="3" name="Content Placeholder 2"/>
          <p:cNvSpPr>
            <a:spLocks noGrp="1"/>
          </p:cNvSpPr>
          <p:nvPr>
            <p:ph idx="1"/>
          </p:nvPr>
        </p:nvSpPr>
        <p:spPr/>
        <p:txBody>
          <a:bodyPr>
            <a:normAutofit fontScale="70000" lnSpcReduction="20000"/>
          </a:bodyPr>
          <a:lstStyle/>
          <a:p>
            <a:r>
              <a:rPr lang="en-US" dirty="0"/>
              <a:t>A consultant typically provides a one-time event such as a review, analysis, etc. as opposed to an ongoing relationship. They are used for expertise that is not available within the university and are usually individuals or a consulting firm. They do not typically have the ability to influence the direction of the science, as the role of a consultant is to produce a work product under the direction of the </a:t>
            </a:r>
            <a:r>
              <a:rPr lang="en-US" dirty="0" smtClean="0"/>
              <a:t>PI.</a:t>
            </a:r>
          </a:p>
          <a:p>
            <a:r>
              <a:rPr lang="en-US" dirty="0" smtClean="0"/>
              <a:t>Best to name the consultant in the proposal budget so they can be sole sourced easily if funds are awarded. </a:t>
            </a:r>
          </a:p>
          <a:p>
            <a:r>
              <a:rPr lang="en-US" dirty="0" smtClean="0"/>
              <a:t>Letters of Commitment are usually provided at the proposal stage</a:t>
            </a:r>
          </a:p>
          <a:p>
            <a:r>
              <a:rPr lang="en-US" dirty="0" smtClean="0"/>
              <a:t>An individual should not be paid by Mason as an employee and as an external consultant in the same calendar tax </a:t>
            </a:r>
            <a:r>
              <a:rPr lang="en-US" dirty="0" smtClean="0"/>
              <a:t>year</a:t>
            </a:r>
          </a:p>
          <a:p>
            <a:r>
              <a:rPr lang="en-US" dirty="0"/>
              <a:t>F&amp;A costs apply to the entire amount </a:t>
            </a:r>
          </a:p>
          <a:p>
            <a:pPr marL="0" indent="0">
              <a:buNone/>
            </a:pPr>
            <a:endParaRPr lang="en-US" dirty="0"/>
          </a:p>
        </p:txBody>
      </p:sp>
    </p:spTree>
    <p:extLst>
      <p:ext uri="{BB962C8B-B14F-4D97-AF65-F5344CB8AC3E}">
        <p14:creationId xmlns:p14="http://schemas.microsoft.com/office/powerpoint/2010/main" val="869892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Subawards</a:t>
            </a:r>
            <a:endParaRPr lang="en-US" dirty="0"/>
          </a:p>
        </p:txBody>
      </p:sp>
      <p:sp>
        <p:nvSpPr>
          <p:cNvPr id="3" name="Content Placeholder 2"/>
          <p:cNvSpPr>
            <a:spLocks noGrp="1"/>
          </p:cNvSpPr>
          <p:nvPr>
            <p:ph idx="1"/>
          </p:nvPr>
        </p:nvSpPr>
        <p:spPr>
          <a:xfrm>
            <a:off x="477715" y="1219200"/>
            <a:ext cx="8229600" cy="4525963"/>
          </a:xfrm>
        </p:spPr>
        <p:txBody>
          <a:bodyPr>
            <a:normAutofit fontScale="92500" lnSpcReduction="20000"/>
          </a:bodyPr>
          <a:lstStyle/>
          <a:p>
            <a:r>
              <a:rPr lang="en-US" sz="3000" dirty="0"/>
              <a:t>Characteristics of a </a:t>
            </a:r>
            <a:r>
              <a:rPr lang="en-US" sz="3000" dirty="0" err="1"/>
              <a:t>subaward</a:t>
            </a:r>
            <a:r>
              <a:rPr lang="en-US" sz="3000" dirty="0" smtClean="0"/>
              <a:t>:</a:t>
            </a:r>
          </a:p>
          <a:p>
            <a:pPr lvl="1"/>
            <a:r>
              <a:rPr lang="en-US" sz="2600" dirty="0" err="1" smtClean="0"/>
              <a:t>Subawardee</a:t>
            </a:r>
            <a:r>
              <a:rPr lang="en-US" sz="2600" dirty="0" smtClean="0"/>
              <a:t> </a:t>
            </a:r>
            <a:r>
              <a:rPr lang="en-US" sz="2600" dirty="0"/>
              <a:t>completes work agreed to and analyzes results- programmatic input</a:t>
            </a:r>
          </a:p>
          <a:p>
            <a:pPr lvl="1"/>
            <a:r>
              <a:rPr lang="en-US" sz="2600" dirty="0"/>
              <a:t>A specific investigator is identified</a:t>
            </a:r>
          </a:p>
          <a:p>
            <a:pPr lvl="1"/>
            <a:r>
              <a:rPr lang="en-US" sz="2600" dirty="0"/>
              <a:t>F&amp;A costs apply to the first $25K of the </a:t>
            </a:r>
            <a:r>
              <a:rPr lang="en-US" sz="2600" dirty="0" err="1"/>
              <a:t>subaward</a:t>
            </a:r>
            <a:endParaRPr lang="en-US" sz="2600" dirty="0"/>
          </a:p>
          <a:p>
            <a:pPr lvl="1"/>
            <a:r>
              <a:rPr lang="en-US" sz="2600" dirty="0"/>
              <a:t>May provide cost share or matching funds </a:t>
            </a:r>
          </a:p>
          <a:p>
            <a:pPr lvl="1"/>
            <a:r>
              <a:rPr lang="en-US" sz="2600" dirty="0"/>
              <a:t>Potential for patentable or copyrightable technology created through the </a:t>
            </a:r>
            <a:r>
              <a:rPr lang="en-US" sz="2600" dirty="0" smtClean="0"/>
              <a:t>project</a:t>
            </a:r>
          </a:p>
          <a:p>
            <a:pPr lvl="1"/>
            <a:r>
              <a:rPr lang="en-US" sz="2600" dirty="0" smtClean="0"/>
              <a:t>Subject to the university’s </a:t>
            </a:r>
            <a:r>
              <a:rPr lang="en-US" sz="2600" dirty="0" err="1" smtClean="0"/>
              <a:t>Subrecipient</a:t>
            </a:r>
            <a:r>
              <a:rPr lang="en-US" sz="2600" dirty="0" smtClean="0"/>
              <a:t> Monitoring Policy No. 4009</a:t>
            </a:r>
          </a:p>
          <a:p>
            <a:pPr lvl="1"/>
            <a:r>
              <a:rPr lang="en-US" sz="2600" dirty="0" smtClean="0"/>
              <a:t>Requires full proposal package from </a:t>
            </a:r>
            <a:r>
              <a:rPr lang="en-US" sz="2600" dirty="0" err="1" smtClean="0"/>
              <a:t>subaward</a:t>
            </a:r>
            <a:r>
              <a:rPr lang="en-US" sz="2600" dirty="0" smtClean="0"/>
              <a:t> partner at proposal stage</a:t>
            </a:r>
            <a:endParaRPr lang="en-US" sz="2600" dirty="0"/>
          </a:p>
          <a:p>
            <a:endParaRPr lang="en-US" dirty="0"/>
          </a:p>
        </p:txBody>
      </p:sp>
    </p:spTree>
    <p:extLst>
      <p:ext uri="{BB962C8B-B14F-4D97-AF65-F5344CB8AC3E}">
        <p14:creationId xmlns:p14="http://schemas.microsoft.com/office/powerpoint/2010/main" val="674261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76201"/>
            <a:ext cx="8229600" cy="6040072"/>
          </a:xfrm>
          <a:prstGeom prst="rect">
            <a:avLst/>
          </a:prstGeom>
        </p:spPr>
      </p:pic>
    </p:spTree>
    <p:extLst>
      <p:ext uri="{BB962C8B-B14F-4D97-AF65-F5344CB8AC3E}">
        <p14:creationId xmlns:p14="http://schemas.microsoft.com/office/powerpoint/2010/main" val="2981084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Vendor/Contractor/Purchased Service</a:t>
            </a:r>
            <a:endParaRPr lang="en-US" dirty="0"/>
          </a:p>
        </p:txBody>
      </p:sp>
      <p:sp>
        <p:nvSpPr>
          <p:cNvPr id="3" name="Content Placeholder 2"/>
          <p:cNvSpPr>
            <a:spLocks noGrp="1"/>
          </p:cNvSpPr>
          <p:nvPr>
            <p:ph idx="1"/>
          </p:nvPr>
        </p:nvSpPr>
        <p:spPr/>
        <p:txBody>
          <a:bodyPr>
            <a:normAutofit fontScale="85000" lnSpcReduction="10000"/>
          </a:bodyPr>
          <a:lstStyle/>
          <a:p>
            <a:r>
              <a:rPr lang="en-US" dirty="0"/>
              <a:t>Characteristics of a </a:t>
            </a:r>
            <a:r>
              <a:rPr lang="en-US" dirty="0" smtClean="0"/>
              <a:t>vendor/contractor/purchased service:</a:t>
            </a:r>
            <a:endParaRPr lang="en-US" dirty="0"/>
          </a:p>
          <a:p>
            <a:pPr lvl="1"/>
            <a:r>
              <a:rPr lang="en-US" dirty="0"/>
              <a:t>Performs services only- no analysis or discretionary judgement- services are part of regular business operations available to any customer</a:t>
            </a:r>
          </a:p>
          <a:p>
            <a:pPr lvl="1"/>
            <a:r>
              <a:rPr lang="en-US" dirty="0"/>
              <a:t>F&amp;A costs apply to the entire amount </a:t>
            </a:r>
          </a:p>
          <a:p>
            <a:pPr lvl="1"/>
            <a:r>
              <a:rPr lang="en-US" dirty="0"/>
              <a:t>Person conducting the work is not necessarily identified </a:t>
            </a:r>
          </a:p>
          <a:p>
            <a:pPr lvl="1"/>
            <a:r>
              <a:rPr lang="en-US" dirty="0"/>
              <a:t>No potential for patentable or copyrightable technology to be created through the </a:t>
            </a:r>
            <a:r>
              <a:rPr lang="en-US" dirty="0" smtClean="0"/>
              <a:t>project</a:t>
            </a:r>
          </a:p>
          <a:p>
            <a:pPr lvl="1"/>
            <a:r>
              <a:rPr lang="en-US" dirty="0" smtClean="0"/>
              <a:t>Best to name company if you want to use a specific company</a:t>
            </a:r>
            <a:endParaRPr lang="en-US" dirty="0"/>
          </a:p>
          <a:p>
            <a:endParaRPr lang="en-US" dirty="0"/>
          </a:p>
        </p:txBody>
      </p:sp>
    </p:spTree>
    <p:extLst>
      <p:ext uri="{BB962C8B-B14F-4D97-AF65-F5344CB8AC3E}">
        <p14:creationId xmlns:p14="http://schemas.microsoft.com/office/powerpoint/2010/main" val="1791020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Support Costs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Participant Support costs are direct costs for items such as participant allowance, supplies, per diem, travel costs and/or registration fees paid to or on behalf of participants in connection with meetings, conferences, symposia or training projects. </a:t>
            </a:r>
          </a:p>
          <a:p>
            <a:r>
              <a:rPr lang="en-US" dirty="0"/>
              <a:t>A participant is a non-Mason employee who is a recipient of a service or training session associated with a workshop, conference, seminar, symposium or other information sharing activity funded by a sponsored award. </a:t>
            </a:r>
            <a:endParaRPr lang="en-US" dirty="0" smtClean="0"/>
          </a:p>
          <a:p>
            <a:r>
              <a:rPr lang="en-US" dirty="0" smtClean="0"/>
              <a:t>Graduate </a:t>
            </a:r>
            <a:r>
              <a:rPr lang="en-US" dirty="0"/>
              <a:t>assistants receive a W-2 from the university and therefore are treated as Mason employees under this definition.</a:t>
            </a:r>
          </a:p>
          <a:p>
            <a:endParaRPr lang="en-US" dirty="0"/>
          </a:p>
        </p:txBody>
      </p:sp>
    </p:spTree>
    <p:extLst>
      <p:ext uri="{BB962C8B-B14F-4D97-AF65-F5344CB8AC3E}">
        <p14:creationId xmlns:p14="http://schemas.microsoft.com/office/powerpoint/2010/main" val="1751874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Support Costs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Participants do not perform work or services for the project or program other than for their own benefit. These participants are not required to deliver anything or provide any service to the university in return for these support costs</a:t>
            </a:r>
            <a:r>
              <a:rPr lang="en-US" dirty="0" smtClean="0"/>
              <a:t>.</a:t>
            </a:r>
          </a:p>
          <a:p>
            <a:r>
              <a:rPr lang="en-US" dirty="0" smtClean="0"/>
              <a:t>Participant Support Costs are excluded from F&amp;A</a:t>
            </a:r>
          </a:p>
          <a:p>
            <a:r>
              <a:rPr lang="en-US" dirty="0" smtClean="0"/>
              <a:t>Funds provided for participant support may not be used by grantees for other categories of expense without specific prior written approval of the sponsoring agency.</a:t>
            </a:r>
            <a:endParaRPr lang="en-US" dirty="0"/>
          </a:p>
          <a:p>
            <a:endParaRPr lang="en-US" dirty="0"/>
          </a:p>
        </p:txBody>
      </p:sp>
    </p:spTree>
    <p:extLst>
      <p:ext uri="{BB962C8B-B14F-4D97-AF65-F5344CB8AC3E}">
        <p14:creationId xmlns:p14="http://schemas.microsoft.com/office/powerpoint/2010/main" val="2278203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 Indirect Costs</a:t>
            </a:r>
            <a:endParaRPr lang="en-US" dirty="0"/>
          </a:p>
        </p:txBody>
      </p:sp>
      <p:sp>
        <p:nvSpPr>
          <p:cNvPr id="3" name="Content Placeholder 2"/>
          <p:cNvSpPr>
            <a:spLocks noGrp="1"/>
          </p:cNvSpPr>
          <p:nvPr>
            <p:ph idx="1"/>
          </p:nvPr>
        </p:nvSpPr>
        <p:spPr/>
        <p:txBody>
          <a:bodyPr>
            <a:normAutofit/>
          </a:bodyPr>
          <a:lstStyle/>
          <a:p>
            <a:r>
              <a:rPr lang="en-US" sz="2400" dirty="0"/>
              <a:t>Indirect Costs – aka Facilities &amp; Administrative costs are general institutional expenditures that are incurred for common or joint objectives benefiting instruction, research or public service and therefore cannot be readily identified with a particular sponsored project. These costs are allocated to sponsored projects in accordance with OMB Circulars/Uniform Guidance through the application of the university’s federally approved indirect cost rates.</a:t>
            </a:r>
          </a:p>
        </p:txBody>
      </p:sp>
    </p:spTree>
    <p:extLst>
      <p:ext uri="{BB962C8B-B14F-4D97-AF65-F5344CB8AC3E}">
        <p14:creationId xmlns:p14="http://schemas.microsoft.com/office/powerpoint/2010/main" val="3036217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83809"/>
            <a:ext cx="6477000" cy="6042355"/>
          </a:xfrm>
        </p:spPr>
      </p:pic>
    </p:spTree>
    <p:extLst>
      <p:ext uri="{BB962C8B-B14F-4D97-AF65-F5344CB8AC3E}">
        <p14:creationId xmlns:p14="http://schemas.microsoft.com/office/powerpoint/2010/main" val="922396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274638"/>
            <a:ext cx="6937086" cy="5134103"/>
          </a:xfrm>
        </p:spPr>
      </p:pic>
    </p:spTree>
    <p:extLst>
      <p:ext uri="{BB962C8B-B14F-4D97-AF65-F5344CB8AC3E}">
        <p14:creationId xmlns:p14="http://schemas.microsoft.com/office/powerpoint/2010/main" val="3868775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 Indirect Rates</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a:t>Some sponsors and programs have published reduced indirect rates or policies that state they simply do not pay indirect</a:t>
            </a:r>
            <a:r>
              <a:rPr lang="en-US" sz="2800" dirty="0" smtClean="0"/>
              <a:t>.</a:t>
            </a:r>
          </a:p>
          <a:p>
            <a:pPr marL="0" indent="0">
              <a:buNone/>
            </a:pPr>
            <a:endParaRPr lang="en-US" sz="2800" dirty="0"/>
          </a:p>
          <a:p>
            <a:pPr marL="457200" indent="-457200">
              <a:buFont typeface="Arial" panose="020B0604020202020204" pitchFamily="34" charset="0"/>
              <a:buChar char="•"/>
            </a:pPr>
            <a:r>
              <a:rPr lang="en-US" sz="2800" dirty="0"/>
              <a:t>Unless the sponsor has a written policy that limits the amount or percentage of F&amp;A costs that can be recovered; the University will propose its applicable federally negotiated rate. </a:t>
            </a:r>
          </a:p>
          <a:p>
            <a:endParaRPr lang="en-US" dirty="0"/>
          </a:p>
        </p:txBody>
      </p:sp>
    </p:spTree>
    <p:extLst>
      <p:ext uri="{BB962C8B-B14F-4D97-AF65-F5344CB8AC3E}">
        <p14:creationId xmlns:p14="http://schemas.microsoft.com/office/powerpoint/2010/main" val="2891575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 Indirect Rates</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a:t>The university cannot recoup more than the federally negotiated rates on MTDC</a:t>
            </a:r>
            <a:r>
              <a:rPr lang="en-US" sz="2800" dirty="0" smtClean="0"/>
              <a:t>.</a:t>
            </a:r>
          </a:p>
          <a:p>
            <a:pPr marL="0" indent="0">
              <a:buNone/>
            </a:pPr>
            <a:endParaRPr lang="en-US" sz="2800" dirty="0"/>
          </a:p>
          <a:p>
            <a:pPr marL="457200" indent="-457200">
              <a:buFont typeface="Arial" panose="020B0604020202020204" pitchFamily="34" charset="0"/>
              <a:buChar char="•"/>
            </a:pPr>
            <a:r>
              <a:rPr lang="en-US" sz="2800" dirty="0"/>
              <a:t>If there is a need to request a waiver or reduction in F&amp;A, the PI should follow the F&amp;A waiver process during the proposal stage</a:t>
            </a:r>
          </a:p>
          <a:p>
            <a:endParaRPr lang="en-US" sz="2800" dirty="0"/>
          </a:p>
        </p:txBody>
      </p:sp>
    </p:spTree>
    <p:extLst>
      <p:ext uri="{BB962C8B-B14F-4D97-AF65-F5344CB8AC3E}">
        <p14:creationId xmlns:p14="http://schemas.microsoft.com/office/powerpoint/2010/main" val="4104153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Share </a:t>
            </a:r>
            <a:endParaRPr lang="en-US" dirty="0"/>
          </a:p>
        </p:txBody>
      </p:sp>
      <p:sp>
        <p:nvSpPr>
          <p:cNvPr id="3" name="Content Placeholder 2"/>
          <p:cNvSpPr>
            <a:spLocks noGrp="1"/>
          </p:cNvSpPr>
          <p:nvPr>
            <p:ph idx="1"/>
          </p:nvPr>
        </p:nvSpPr>
        <p:spPr/>
        <p:txBody>
          <a:bodyPr>
            <a:normAutofit/>
          </a:bodyPr>
          <a:lstStyle/>
          <a:p>
            <a:r>
              <a:rPr lang="en-US" dirty="0" smtClean="0"/>
              <a:t>Cost sharing is the portion of project costs not reimbursed by the sponsor and may be in the form of cash or in-kind contributions</a:t>
            </a:r>
          </a:p>
          <a:p>
            <a:r>
              <a:rPr lang="en-US" dirty="0" smtClean="0"/>
              <a:t>Types -  voluntary, committed, mandatory</a:t>
            </a:r>
          </a:p>
          <a:p>
            <a:r>
              <a:rPr lang="en-US" u="sng" dirty="0" smtClean="0"/>
              <a:t>If not required don’t do it.</a:t>
            </a:r>
          </a:p>
          <a:p>
            <a:r>
              <a:rPr lang="en-US" dirty="0" smtClean="0"/>
              <a:t>Don’t over commit and then limit yourself for other opportunities</a:t>
            </a:r>
            <a:endParaRPr lang="en-US" dirty="0"/>
          </a:p>
        </p:txBody>
      </p:sp>
    </p:spTree>
    <p:extLst>
      <p:ext uri="{BB962C8B-B14F-4D97-AF65-F5344CB8AC3E}">
        <p14:creationId xmlns:p14="http://schemas.microsoft.com/office/powerpoint/2010/main" val="1796261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Share </a:t>
            </a:r>
            <a:endParaRPr lang="en-US" dirty="0"/>
          </a:p>
        </p:txBody>
      </p:sp>
      <p:pic>
        <p:nvPicPr>
          <p:cNvPr id="4" name="Content Placeholder 3"/>
          <p:cNvPicPr>
            <a:picLocks noGrp="1" noChangeAspect="1"/>
          </p:cNvPicPr>
          <p:nvPr>
            <p:ph idx="1"/>
          </p:nvPr>
        </p:nvPicPr>
        <p:blipFill>
          <a:blip r:embed="rId2"/>
          <a:stretch>
            <a:fillRect/>
          </a:stretch>
        </p:blipFill>
        <p:spPr>
          <a:xfrm>
            <a:off x="2209800" y="1424781"/>
            <a:ext cx="4724400" cy="4724400"/>
          </a:xfrm>
          <a:prstGeom prst="rect">
            <a:avLst/>
          </a:prstGeom>
        </p:spPr>
      </p:pic>
    </p:spTree>
    <p:extLst>
      <p:ext uri="{BB962C8B-B14F-4D97-AF65-F5344CB8AC3E}">
        <p14:creationId xmlns:p14="http://schemas.microsoft.com/office/powerpoint/2010/main" val="2819654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CEHD Proposal Process</a:t>
            </a:r>
            <a:endParaRPr lang="en-US" dirty="0"/>
          </a:p>
        </p:txBody>
      </p:sp>
      <p:pic>
        <p:nvPicPr>
          <p:cNvPr id="4" name="Content Placeholder 3"/>
          <p:cNvPicPr>
            <a:picLocks noGrp="1" noChangeAspect="1"/>
          </p:cNvPicPr>
          <p:nvPr>
            <p:ph idx="1"/>
          </p:nvPr>
        </p:nvPicPr>
        <p:blipFill>
          <a:blip r:embed="rId2"/>
          <a:stretch>
            <a:fillRect/>
          </a:stretch>
        </p:blipFill>
        <p:spPr>
          <a:xfrm>
            <a:off x="1225006" y="1820844"/>
            <a:ext cx="6693988" cy="4084674"/>
          </a:xfrm>
          <a:prstGeom prst="rect">
            <a:avLst/>
          </a:prstGeom>
        </p:spPr>
      </p:pic>
    </p:spTree>
    <p:extLst>
      <p:ext uri="{BB962C8B-B14F-4D97-AF65-F5344CB8AC3E}">
        <p14:creationId xmlns:p14="http://schemas.microsoft.com/office/powerpoint/2010/main" val="25369312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Acceptable forms of Cost Share</a:t>
            </a:r>
            <a:endParaRPr lang="en-US" dirty="0"/>
          </a:p>
        </p:txBody>
      </p:sp>
      <p:sp>
        <p:nvSpPr>
          <p:cNvPr id="3" name="Content Placeholder 2"/>
          <p:cNvSpPr>
            <a:spLocks noGrp="1"/>
          </p:cNvSpPr>
          <p:nvPr>
            <p:ph idx="1"/>
          </p:nvPr>
        </p:nvSpPr>
        <p:spPr/>
        <p:txBody>
          <a:bodyPr>
            <a:normAutofit/>
          </a:bodyPr>
          <a:lstStyle/>
          <a:p>
            <a:r>
              <a:rPr lang="en-US" sz="2800" dirty="0" smtClean="0"/>
              <a:t>Small portions of faculty Academic Year effort to comply with effort reporting requirements </a:t>
            </a:r>
          </a:p>
          <a:p>
            <a:r>
              <a:rPr lang="en-US" sz="2800" dirty="0" smtClean="0"/>
              <a:t>Third Party in kind contributions require additional documentation .  </a:t>
            </a:r>
          </a:p>
          <a:p>
            <a:r>
              <a:rPr lang="en-US" sz="2800" dirty="0" smtClean="0"/>
              <a:t>Unrecovered indirect costs if allowed by sponsor </a:t>
            </a:r>
          </a:p>
          <a:p>
            <a:r>
              <a:rPr lang="en-US" sz="2800" dirty="0" smtClean="0"/>
              <a:t>GRAs, </a:t>
            </a:r>
            <a:r>
              <a:rPr lang="en-US" sz="2800" dirty="0"/>
              <a:t>wages, supplies, and other expenses require additional </a:t>
            </a:r>
            <a:r>
              <a:rPr lang="en-US" sz="2800" dirty="0" smtClean="0"/>
              <a:t>approval from the Dean’s office</a:t>
            </a:r>
            <a:endParaRPr lang="en-US" sz="2800" dirty="0"/>
          </a:p>
          <a:p>
            <a:endParaRPr lang="en-US" dirty="0"/>
          </a:p>
        </p:txBody>
      </p:sp>
    </p:spTree>
    <p:extLst>
      <p:ext uri="{BB962C8B-B14F-4D97-AF65-F5344CB8AC3E}">
        <p14:creationId xmlns:p14="http://schemas.microsoft.com/office/powerpoint/2010/main" val="25311941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Unacceptable forms of Cost Share</a:t>
            </a:r>
            <a:endParaRPr lang="en-US" dirty="0"/>
          </a:p>
        </p:txBody>
      </p:sp>
      <p:sp>
        <p:nvSpPr>
          <p:cNvPr id="3" name="Content Placeholder 2"/>
          <p:cNvSpPr>
            <a:spLocks noGrp="1"/>
          </p:cNvSpPr>
          <p:nvPr>
            <p:ph idx="1"/>
          </p:nvPr>
        </p:nvSpPr>
        <p:spPr/>
        <p:txBody>
          <a:bodyPr>
            <a:normAutofit/>
          </a:bodyPr>
          <a:lstStyle/>
          <a:p>
            <a:r>
              <a:rPr lang="en-US" sz="2800" dirty="0" smtClean="0"/>
              <a:t>Using federal dollars as matching or cost sharing toward another federally sponsored project is not allowed unless you have written authorization from both federal agencies</a:t>
            </a:r>
          </a:p>
          <a:p>
            <a:r>
              <a:rPr lang="en-US" sz="2800" dirty="0" smtClean="0"/>
              <a:t>Typically cannot cost share another sponsor’s funds or another campus unit’s funds without their written authorization</a:t>
            </a:r>
          </a:p>
          <a:p>
            <a:r>
              <a:rPr lang="en-US" sz="2800" dirty="0" smtClean="0"/>
              <a:t>GMU space generally cannot be shown</a:t>
            </a:r>
          </a:p>
          <a:p>
            <a:endParaRPr lang="en-US" dirty="0" smtClean="0"/>
          </a:p>
          <a:p>
            <a:endParaRPr lang="en-US" dirty="0"/>
          </a:p>
        </p:txBody>
      </p:sp>
    </p:spTree>
    <p:extLst>
      <p:ext uri="{BB962C8B-B14F-4D97-AF65-F5344CB8AC3E}">
        <p14:creationId xmlns:p14="http://schemas.microsoft.com/office/powerpoint/2010/main" val="1700279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Mandatory Cost Share Requirement </a:t>
            </a:r>
            <a:endParaRPr lang="en-US" dirty="0"/>
          </a:p>
        </p:txBody>
      </p:sp>
      <p:sp>
        <p:nvSpPr>
          <p:cNvPr id="3" name="Content Placeholder 2"/>
          <p:cNvSpPr>
            <a:spLocks noGrp="1"/>
          </p:cNvSpPr>
          <p:nvPr>
            <p:ph idx="1"/>
          </p:nvPr>
        </p:nvSpPr>
        <p:spPr/>
        <p:txBody>
          <a:bodyPr>
            <a:normAutofit fontScale="92500"/>
          </a:bodyPr>
          <a:lstStyle/>
          <a:p>
            <a:r>
              <a:rPr lang="en-US" dirty="0" smtClean="0"/>
              <a:t>PI sends email to Dean as soon as it is known that there is a cost share/match requirement.</a:t>
            </a:r>
          </a:p>
          <a:p>
            <a:r>
              <a:rPr lang="en-US" dirty="0" smtClean="0"/>
              <a:t>Email should include:</a:t>
            </a:r>
          </a:p>
          <a:p>
            <a:pPr lvl="1"/>
            <a:r>
              <a:rPr lang="en-US" dirty="0" smtClean="0"/>
              <a:t>Solicitation name</a:t>
            </a:r>
          </a:p>
          <a:p>
            <a:pPr lvl="1"/>
            <a:r>
              <a:rPr lang="en-US" dirty="0" smtClean="0"/>
              <a:t>Sponsor</a:t>
            </a:r>
          </a:p>
          <a:p>
            <a:pPr lvl="1"/>
            <a:r>
              <a:rPr lang="en-US" dirty="0" smtClean="0"/>
              <a:t>Required &amp; Proposed Cost Share Amount</a:t>
            </a:r>
          </a:p>
          <a:p>
            <a:pPr lvl="1"/>
            <a:r>
              <a:rPr lang="en-US" dirty="0" smtClean="0"/>
              <a:t>Proposed sources of funds</a:t>
            </a:r>
          </a:p>
          <a:p>
            <a:pPr lvl="1"/>
            <a:r>
              <a:rPr lang="en-US" dirty="0" smtClean="0"/>
              <a:t>Proposal deadline</a:t>
            </a:r>
          </a:p>
          <a:p>
            <a:pPr lvl="1"/>
            <a:r>
              <a:rPr lang="en-US" dirty="0" smtClean="0"/>
              <a:t>Short description of the proposed body of work</a:t>
            </a:r>
          </a:p>
        </p:txBody>
      </p:sp>
    </p:spTree>
    <p:extLst>
      <p:ext uri="{BB962C8B-B14F-4D97-AF65-F5344CB8AC3E}">
        <p14:creationId xmlns:p14="http://schemas.microsoft.com/office/powerpoint/2010/main" val="1703928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CEHD Approval Process for Mandatory Cost Share Requirements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6189643"/>
              </p:ext>
            </p:extLst>
          </p:nvPr>
        </p:nvGraphicFramePr>
        <p:xfrm>
          <a:off x="457200" y="1600201"/>
          <a:ext cx="8153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55053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Detailed Budgets &amp; Budget Justifications</a:t>
            </a:r>
          </a:p>
        </p:txBody>
      </p:sp>
      <p:sp>
        <p:nvSpPr>
          <p:cNvPr id="3" name="Content Placeholder 2"/>
          <p:cNvSpPr>
            <a:spLocks noGrp="1"/>
          </p:cNvSpPr>
          <p:nvPr>
            <p:ph idx="1"/>
          </p:nvPr>
        </p:nvSpPr>
        <p:spPr/>
        <p:txBody>
          <a:bodyPr>
            <a:normAutofit lnSpcReduction="10000"/>
          </a:bodyPr>
          <a:lstStyle/>
          <a:p>
            <a:r>
              <a:rPr lang="en-US" dirty="0"/>
              <a:t>Get budget ironed out early</a:t>
            </a:r>
            <a:r>
              <a:rPr lang="en-US" dirty="0" smtClean="0"/>
              <a:t>!</a:t>
            </a:r>
          </a:p>
          <a:p>
            <a:r>
              <a:rPr lang="en-US" dirty="0" smtClean="0"/>
              <a:t>Dean’s Office Approval Required for Cost Share Commitments</a:t>
            </a:r>
            <a:endParaRPr lang="en-US" dirty="0"/>
          </a:p>
          <a:p>
            <a:r>
              <a:rPr lang="en-US" dirty="0" smtClean="0"/>
              <a:t>OSP </a:t>
            </a:r>
            <a:r>
              <a:rPr lang="en-US" dirty="0"/>
              <a:t>will not allow any changes to the budget on day proposal is due</a:t>
            </a:r>
            <a:r>
              <a:rPr lang="en-US" dirty="0" smtClean="0"/>
              <a:t>.</a:t>
            </a:r>
          </a:p>
          <a:p>
            <a:r>
              <a:rPr lang="en-US" dirty="0" smtClean="0"/>
              <a:t>Budgets that exceed $1.5M in any budget year must be reviewed and approved by the Senior Vice President. Earlier deadlines apply.</a:t>
            </a:r>
            <a:endParaRPr lang="en-US" dirty="0"/>
          </a:p>
          <a:p>
            <a:endParaRPr lang="en-US" dirty="0"/>
          </a:p>
        </p:txBody>
      </p:sp>
    </p:spTree>
    <p:extLst>
      <p:ext uri="{BB962C8B-B14F-4D97-AF65-F5344CB8AC3E}">
        <p14:creationId xmlns:p14="http://schemas.microsoft.com/office/powerpoint/2010/main" val="5202452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Review &amp; Approvals</a:t>
            </a:r>
            <a:endParaRPr lang="en-US" dirty="0"/>
          </a:p>
        </p:txBody>
      </p:sp>
      <p:sp>
        <p:nvSpPr>
          <p:cNvPr id="3" name="Content Placeholder 2"/>
          <p:cNvSpPr>
            <a:spLocks noGrp="1"/>
          </p:cNvSpPr>
          <p:nvPr>
            <p:ph idx="1"/>
          </p:nvPr>
        </p:nvSpPr>
        <p:spPr/>
        <p:txBody>
          <a:bodyPr/>
          <a:lstStyle/>
          <a:p>
            <a:r>
              <a:rPr lang="en-US" dirty="0" smtClean="0"/>
              <a:t>Why it is needed</a:t>
            </a:r>
          </a:p>
          <a:p>
            <a:r>
              <a:rPr lang="en-US" dirty="0" smtClean="0"/>
              <a:t>Importance of meeting deadlines to ensure proper internal review</a:t>
            </a:r>
          </a:p>
          <a:p>
            <a:r>
              <a:rPr lang="en-US" dirty="0" smtClean="0"/>
              <a:t>Definition of final docs</a:t>
            </a:r>
          </a:p>
          <a:p>
            <a:r>
              <a:rPr lang="en-US" dirty="0" smtClean="0"/>
              <a:t>Difference between grants.gov and agency system submission vs. email submissions</a:t>
            </a:r>
          </a:p>
          <a:p>
            <a:endParaRPr lang="en-US" dirty="0"/>
          </a:p>
        </p:txBody>
      </p:sp>
    </p:spTree>
    <p:extLst>
      <p:ext uri="{BB962C8B-B14F-4D97-AF65-F5344CB8AC3E}">
        <p14:creationId xmlns:p14="http://schemas.microsoft.com/office/powerpoint/2010/main" val="3889440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Submissions</a:t>
            </a:r>
            <a:endParaRPr lang="en-US" dirty="0"/>
          </a:p>
        </p:txBody>
      </p:sp>
      <p:sp>
        <p:nvSpPr>
          <p:cNvPr id="3" name="Content Placeholder 2"/>
          <p:cNvSpPr>
            <a:spLocks noGrp="1"/>
          </p:cNvSpPr>
          <p:nvPr>
            <p:ph idx="1"/>
          </p:nvPr>
        </p:nvSpPr>
        <p:spPr/>
        <p:txBody>
          <a:bodyPr>
            <a:normAutofit lnSpcReduction="10000"/>
          </a:bodyPr>
          <a:lstStyle/>
          <a:p>
            <a:r>
              <a:rPr lang="en-US" dirty="0" smtClean="0"/>
              <a:t>Stuff to pay attention to and be mindful of (requirements, formats, titling, references, page numbers, etc.)</a:t>
            </a:r>
          </a:p>
          <a:p>
            <a:r>
              <a:rPr lang="en-US" dirty="0"/>
              <a:t>Importance of refraining from providing docs to agency and if you do you state these are not official </a:t>
            </a:r>
            <a:r>
              <a:rPr lang="en-US" dirty="0" smtClean="0"/>
              <a:t>docs.</a:t>
            </a:r>
            <a:endParaRPr lang="en-US" dirty="0"/>
          </a:p>
          <a:p>
            <a:r>
              <a:rPr lang="en-US" dirty="0" smtClean="0"/>
              <a:t>Official proposal package is submitted by CEHD Sr. Research Administrator once OSP AOR approves. PI cannot submit.</a:t>
            </a:r>
          </a:p>
          <a:p>
            <a:endParaRPr lang="en-US" dirty="0" smtClean="0"/>
          </a:p>
          <a:p>
            <a:endParaRPr lang="en-US" dirty="0"/>
          </a:p>
        </p:txBody>
      </p:sp>
    </p:spTree>
    <p:extLst>
      <p:ext uri="{BB962C8B-B14F-4D97-AF65-F5344CB8AC3E}">
        <p14:creationId xmlns:p14="http://schemas.microsoft.com/office/powerpoint/2010/main" val="41595261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Contact Info</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Jessica Guzzo, CRA, CPRA, CFRA</a:t>
            </a:r>
          </a:p>
          <a:p>
            <a:pPr marL="0" indent="0">
              <a:buNone/>
            </a:pPr>
            <a:r>
              <a:rPr lang="en-US" sz="2800" dirty="0" smtClean="0"/>
              <a:t>Director of Research Administration</a:t>
            </a:r>
          </a:p>
          <a:p>
            <a:pPr marL="0" indent="0">
              <a:buNone/>
            </a:pPr>
            <a:r>
              <a:rPr lang="en-US" sz="2800" dirty="0" smtClean="0"/>
              <a:t>jguzzo@gmu.edu or 703-993-2148 </a:t>
            </a:r>
          </a:p>
          <a:p>
            <a:pPr marL="0" indent="0">
              <a:buNone/>
            </a:pPr>
            <a:endParaRPr lang="en-US" sz="2800" dirty="0"/>
          </a:p>
          <a:p>
            <a:pPr marL="0" indent="0">
              <a:buNone/>
            </a:pPr>
            <a:r>
              <a:rPr lang="en-US" sz="2800" dirty="0" smtClean="0"/>
              <a:t>Heather Longest, CRA</a:t>
            </a:r>
          </a:p>
          <a:p>
            <a:pPr marL="0" indent="0">
              <a:buNone/>
            </a:pPr>
            <a:r>
              <a:rPr lang="en-US" sz="2800" dirty="0" smtClean="0"/>
              <a:t>Senior Research Administrator</a:t>
            </a:r>
          </a:p>
          <a:p>
            <a:pPr marL="0" indent="0">
              <a:buNone/>
            </a:pPr>
            <a:r>
              <a:rPr lang="en-US" sz="2800" dirty="0" smtClean="0"/>
              <a:t>hlongest@gmu.edu or 703-993-4972</a:t>
            </a:r>
            <a:endParaRPr lang="en-US" sz="2800" dirty="0"/>
          </a:p>
        </p:txBody>
      </p:sp>
    </p:spTree>
    <p:extLst>
      <p:ext uri="{BB962C8B-B14F-4D97-AF65-F5344CB8AC3E}">
        <p14:creationId xmlns:p14="http://schemas.microsoft.com/office/powerpoint/2010/main" val="1757074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Principal Investigator  </a:t>
            </a:r>
            <a:endParaRPr lang="en-US" dirty="0"/>
          </a:p>
        </p:txBody>
      </p:sp>
      <p:sp>
        <p:nvSpPr>
          <p:cNvPr id="5" name="Content Placeholder 4"/>
          <p:cNvSpPr>
            <a:spLocks noGrp="1"/>
          </p:cNvSpPr>
          <p:nvPr>
            <p:ph idx="1"/>
          </p:nvPr>
        </p:nvSpPr>
        <p:spPr/>
        <p:txBody>
          <a:bodyPr>
            <a:normAutofit/>
          </a:bodyPr>
          <a:lstStyle/>
          <a:p>
            <a:r>
              <a:rPr lang="en-US" sz="2800" dirty="0" smtClean="0"/>
              <a:t>Develops project idea</a:t>
            </a:r>
          </a:p>
          <a:p>
            <a:r>
              <a:rPr lang="en-US" sz="2800" dirty="0" smtClean="0"/>
              <a:t>Identifies Funding Source</a:t>
            </a:r>
          </a:p>
          <a:p>
            <a:r>
              <a:rPr lang="en-US" sz="2800" dirty="0" smtClean="0"/>
              <a:t>Submits Request for Proposal Assistance</a:t>
            </a:r>
          </a:p>
          <a:p>
            <a:r>
              <a:rPr lang="en-US" sz="2800" dirty="0" smtClean="0"/>
              <a:t>Writes Proposal, Develops Budget &amp; Budget Narrative</a:t>
            </a:r>
          </a:p>
          <a:p>
            <a:r>
              <a:rPr lang="en-US" sz="2800" dirty="0" smtClean="0"/>
              <a:t>Works with CEHD Research Administration Office to get proposal package finalized in a timely manner for GMU AOR approval.</a:t>
            </a:r>
          </a:p>
          <a:p>
            <a:pPr marL="0" indent="0">
              <a:buNone/>
            </a:pPr>
            <a:endParaRPr lang="en-US" dirty="0" smtClean="0"/>
          </a:p>
          <a:p>
            <a:endParaRPr lang="en-US" dirty="0"/>
          </a:p>
        </p:txBody>
      </p:sp>
    </p:spTree>
    <p:extLst>
      <p:ext uri="{BB962C8B-B14F-4D97-AF65-F5344CB8AC3E}">
        <p14:creationId xmlns:p14="http://schemas.microsoft.com/office/powerpoint/2010/main" val="708623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for Proposal Assistance</a:t>
            </a:r>
            <a:endParaRPr lang="en-US" dirty="0"/>
          </a:p>
        </p:txBody>
      </p:sp>
      <p:sp>
        <p:nvSpPr>
          <p:cNvPr id="3" name="Content Placeholder 2"/>
          <p:cNvSpPr>
            <a:spLocks noGrp="1"/>
          </p:cNvSpPr>
          <p:nvPr>
            <p:ph idx="1"/>
          </p:nvPr>
        </p:nvSpPr>
        <p:spPr/>
        <p:txBody>
          <a:bodyPr>
            <a:normAutofit/>
          </a:bodyPr>
          <a:lstStyle/>
          <a:p>
            <a:r>
              <a:rPr lang="en-US" dirty="0"/>
              <a:t>https://</a:t>
            </a:r>
            <a:r>
              <a:rPr lang="en-US" dirty="0" smtClean="0"/>
              <a:t>ospproposal.gmu.edu/ </a:t>
            </a:r>
          </a:p>
          <a:p>
            <a:pPr marL="0" indent="0">
              <a:buNone/>
            </a:pPr>
            <a:endParaRPr lang="en-US" dirty="0" smtClean="0"/>
          </a:p>
          <a:p>
            <a:pPr lvl="0"/>
            <a:r>
              <a:rPr lang="en-US" sz="2800" dirty="0" smtClean="0">
                <a:solidFill>
                  <a:prstClr val="white"/>
                </a:solidFill>
              </a:rPr>
              <a:t>Required </a:t>
            </a:r>
            <a:r>
              <a:rPr lang="en-US" sz="2800" dirty="0">
                <a:solidFill>
                  <a:prstClr val="white"/>
                </a:solidFill>
              </a:rPr>
              <a:t>for any funds </a:t>
            </a:r>
            <a:r>
              <a:rPr lang="en-US" sz="2800" dirty="0" smtClean="0">
                <a:solidFill>
                  <a:prstClr val="white"/>
                </a:solidFill>
              </a:rPr>
              <a:t>that will be accepted and/or administered by the GMU Office of Sponsored Programs. </a:t>
            </a:r>
          </a:p>
          <a:p>
            <a:pPr marL="0" lvl="0" indent="0">
              <a:buNone/>
            </a:pPr>
            <a:endParaRPr lang="en-US" sz="2800" dirty="0" smtClean="0">
              <a:solidFill>
                <a:prstClr val="white"/>
              </a:solidFill>
            </a:endParaRPr>
          </a:p>
          <a:p>
            <a:pPr lvl="0"/>
            <a:r>
              <a:rPr lang="en-US" sz="2800" dirty="0" smtClean="0">
                <a:solidFill>
                  <a:prstClr val="white"/>
                </a:solidFill>
              </a:rPr>
              <a:t>Mason as the lead institution or serving in a </a:t>
            </a:r>
            <a:r>
              <a:rPr lang="en-US" sz="2800" dirty="0" err="1" smtClean="0">
                <a:solidFill>
                  <a:prstClr val="white"/>
                </a:solidFill>
              </a:rPr>
              <a:t>subaward</a:t>
            </a:r>
            <a:r>
              <a:rPr lang="en-US" sz="2800" dirty="0" smtClean="0">
                <a:solidFill>
                  <a:prstClr val="white"/>
                </a:solidFill>
              </a:rPr>
              <a:t> partner role</a:t>
            </a:r>
          </a:p>
          <a:p>
            <a:pPr marL="0" lvl="0" indent="0">
              <a:buNone/>
            </a:pPr>
            <a:endParaRPr lang="en-US" sz="2800" dirty="0" smtClean="0">
              <a:solidFill>
                <a:prstClr val="white"/>
              </a:solidFill>
            </a:endParaRPr>
          </a:p>
          <a:p>
            <a:pPr marL="0" lvl="0" indent="0">
              <a:buNone/>
            </a:pPr>
            <a:endParaRPr lang="en-US" sz="2800" dirty="0">
              <a:solidFill>
                <a:prstClr val="white"/>
              </a:solidFill>
            </a:endParaRPr>
          </a:p>
          <a:p>
            <a:endParaRPr lang="en-US" dirty="0"/>
          </a:p>
        </p:txBody>
      </p:sp>
    </p:spTree>
    <p:extLst>
      <p:ext uri="{BB962C8B-B14F-4D97-AF65-F5344CB8AC3E}">
        <p14:creationId xmlns:p14="http://schemas.microsoft.com/office/powerpoint/2010/main" val="1210901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63490"/>
            <a:ext cx="8534400" cy="6062674"/>
          </a:xfrm>
        </p:spPr>
      </p:pic>
    </p:spTree>
    <p:extLst>
      <p:ext uri="{BB962C8B-B14F-4D97-AF65-F5344CB8AC3E}">
        <p14:creationId xmlns:p14="http://schemas.microsoft.com/office/powerpoint/2010/main" val="976530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76200"/>
            <a:ext cx="8305800" cy="6126163"/>
          </a:xfrm>
        </p:spPr>
      </p:pic>
    </p:spTree>
    <p:extLst>
      <p:ext uri="{BB962C8B-B14F-4D97-AF65-F5344CB8AC3E}">
        <p14:creationId xmlns:p14="http://schemas.microsoft.com/office/powerpoint/2010/main" val="2489499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for Proposal Assistance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262" y="2057400"/>
            <a:ext cx="7991475" cy="1857375"/>
          </a:xfrm>
        </p:spPr>
      </p:pic>
    </p:spTree>
    <p:extLst>
      <p:ext uri="{BB962C8B-B14F-4D97-AF65-F5344CB8AC3E}">
        <p14:creationId xmlns:p14="http://schemas.microsoft.com/office/powerpoint/2010/main" val="3187369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on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on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8804</TotalTime>
  <Words>1720</Words>
  <Application>Microsoft Office PowerPoint</Application>
  <PresentationFormat>On-screen Show (4:3)</PresentationFormat>
  <Paragraphs>194</Paragraphs>
  <Slides>47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Georgia</vt:lpstr>
      <vt:lpstr>Wingdings</vt:lpstr>
      <vt:lpstr>Mason Green</vt:lpstr>
      <vt:lpstr>Mason White</vt:lpstr>
      <vt:lpstr>CEHD Research &amp; Scholarship: Tips &amp; Strategies for Effective Proposals  CEHD Fall 2018 Breakout Session  presented by  Jessica Guzzo, CRA, CPRA, CFRA, Director of Research Administration Heather Longest, CRA, Senior Research Administrator August 22,2018 </vt:lpstr>
      <vt:lpstr>PowerPoint Presentation</vt:lpstr>
      <vt:lpstr>PowerPoint Presentation</vt:lpstr>
      <vt:lpstr>CEHD Proposal Process</vt:lpstr>
      <vt:lpstr>Principal Investigator  </vt:lpstr>
      <vt:lpstr>Request for Proposal Assistance</vt:lpstr>
      <vt:lpstr>PowerPoint Presentation</vt:lpstr>
      <vt:lpstr>PowerPoint Presentation</vt:lpstr>
      <vt:lpstr>Request for Proposal Assistance</vt:lpstr>
      <vt:lpstr>PowerPoint Presentation</vt:lpstr>
      <vt:lpstr>PowerPoint Presentation</vt:lpstr>
      <vt:lpstr>RFP is Roadmap to Success</vt:lpstr>
      <vt:lpstr>PowerPoint Presentation</vt:lpstr>
      <vt:lpstr>Requirements for most proposal submissions</vt:lpstr>
      <vt:lpstr>Other Possible Requirements</vt:lpstr>
      <vt:lpstr>Scope of Work</vt:lpstr>
      <vt:lpstr>Detailed Budgets &amp; Budget Justifications</vt:lpstr>
      <vt:lpstr>Budgets – Direct vs. Indirect Costs</vt:lpstr>
      <vt:lpstr>Budgets - Direct Costs</vt:lpstr>
      <vt:lpstr>Faculty Salary Support</vt:lpstr>
      <vt:lpstr>Faculty Salary Support</vt:lpstr>
      <vt:lpstr>Faculty Salary Support</vt:lpstr>
      <vt:lpstr>Faculty Salary Support</vt:lpstr>
      <vt:lpstr>Faculty Salary Support</vt:lpstr>
      <vt:lpstr>GRA Support</vt:lpstr>
      <vt:lpstr>PowerPoint Presentation</vt:lpstr>
      <vt:lpstr>Student/Non-Student Wages</vt:lpstr>
      <vt:lpstr>Consultants</vt:lpstr>
      <vt:lpstr>Subawards</vt:lpstr>
      <vt:lpstr>Vendor/Contractor/Purchased Service</vt:lpstr>
      <vt:lpstr>Participant Support Costs</vt:lpstr>
      <vt:lpstr>Participant Support Costs</vt:lpstr>
      <vt:lpstr>Budget – Indirect Costs</vt:lpstr>
      <vt:lpstr>PowerPoint Presentation</vt:lpstr>
      <vt:lpstr>PowerPoint Presentation</vt:lpstr>
      <vt:lpstr>Budget – Indirect Rates</vt:lpstr>
      <vt:lpstr>Budget – Indirect Rates</vt:lpstr>
      <vt:lpstr>Cost Share </vt:lpstr>
      <vt:lpstr>Cost Share </vt:lpstr>
      <vt:lpstr>Acceptable forms of Cost Share</vt:lpstr>
      <vt:lpstr>Unacceptable forms of Cost Share</vt:lpstr>
      <vt:lpstr>Mandatory Cost Share Requirement </vt:lpstr>
      <vt:lpstr>CEHD Approval Process for Mandatory Cost Share Requirements</vt:lpstr>
      <vt:lpstr>Detailed Budgets &amp; Budget Justifications</vt:lpstr>
      <vt:lpstr>Internal Review &amp; Approvals</vt:lpstr>
      <vt:lpstr>Proposal Submissions</vt:lpstr>
      <vt:lpstr>Contact Info</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CEHD</dc:creator>
  <cp:lastModifiedBy>Jessica Guzzo</cp:lastModifiedBy>
  <cp:revision>619</cp:revision>
  <cp:lastPrinted>2017-07-28T19:27:10Z</cp:lastPrinted>
  <dcterms:created xsi:type="dcterms:W3CDTF">2012-09-07T21:04:58Z</dcterms:created>
  <dcterms:modified xsi:type="dcterms:W3CDTF">2018-08-22T04:39:20Z</dcterms:modified>
</cp:coreProperties>
</file>